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tif" ContentType="image/tiff"/>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embeddings/oleObject1.bin" ContentType="application/vnd.openxmlformats-officedocument.oleObject"/>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2.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embeddings/oleObject2.bin" ContentType="application/vnd.openxmlformats-officedocument.oleObject"/>
  <Override PartName="/ppt/notesSlides/notesSlide25.xml" ContentType="application/vnd.openxmlformats-officedocument.presentationml.notesSlide+xml"/>
  <Override PartName="/ppt/embeddings/oleObject3.bin" ContentType="application/vnd.openxmlformats-officedocument.oleObject"/>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embeddings/oleObject4.bin" ContentType="application/vnd.openxmlformats-officedocument.oleObject"/>
  <Override PartName="/ppt/comments/comment3.xml" ContentType="application/vnd.openxmlformats-officedocument.presentationml.comments+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6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larity" initials="CL" lastIdx="3" clrIdx="0"/>
  <p:cmAuthor id="1" name="Elizabeth Ryan" initials=""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87784" autoAdjust="0"/>
  </p:normalViewPr>
  <p:slideViewPr>
    <p:cSldViewPr snapToGrid="0" snapToObjects="1">
      <p:cViewPr>
        <p:scale>
          <a:sx n="80" d="100"/>
          <a:sy n="80" d="100"/>
        </p:scale>
        <p:origin x="-256" y="-84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63" Type="http://schemas.openxmlformats.org/officeDocument/2006/relationships/slide" Target="slides/slide61.xml"/><Relationship Id="rId64" Type="http://schemas.openxmlformats.org/officeDocument/2006/relationships/slide" Target="slides/slide62.xml"/><Relationship Id="rId65" Type="http://schemas.openxmlformats.org/officeDocument/2006/relationships/slide" Target="slides/slide63.xml"/><Relationship Id="rId66" Type="http://schemas.openxmlformats.org/officeDocument/2006/relationships/slide" Target="slides/slide64.xml"/><Relationship Id="rId67" Type="http://schemas.openxmlformats.org/officeDocument/2006/relationships/slide" Target="slides/slide65.xml"/><Relationship Id="rId68" Type="http://schemas.openxmlformats.org/officeDocument/2006/relationships/notesMaster" Target="notesMasters/notesMaster1.xml"/><Relationship Id="rId69" Type="http://schemas.openxmlformats.org/officeDocument/2006/relationships/printerSettings" Target="printerSettings/printerSettings1.bin"/><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slide" Target="slides/slide53.xml"/><Relationship Id="rId56" Type="http://schemas.openxmlformats.org/officeDocument/2006/relationships/slide" Target="slides/slide54.xml"/><Relationship Id="rId57" Type="http://schemas.openxmlformats.org/officeDocument/2006/relationships/slide" Target="slides/slide55.xml"/><Relationship Id="rId58" Type="http://schemas.openxmlformats.org/officeDocument/2006/relationships/slide" Target="slides/slide56.xml"/><Relationship Id="rId59" Type="http://schemas.openxmlformats.org/officeDocument/2006/relationships/slide" Target="slides/slide5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70" Type="http://schemas.openxmlformats.org/officeDocument/2006/relationships/commentAuthors" Target="commentAuthors.xml"/><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8.xml"/><Relationship Id="rId61" Type="http://schemas.openxmlformats.org/officeDocument/2006/relationships/slide" Target="slides/slide59.xml"/><Relationship Id="rId62" Type="http://schemas.openxmlformats.org/officeDocument/2006/relationships/slide" Target="slides/slide60.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5-10-04T17:09:58.100" idx="1">
    <p:pos x="-80" y="-920"/>
    <p:text>In the third row, third column, line of siight should be hyphenated (line-of-sight), but when I edit the tables, they lose all formatting.</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15-10-04T17:52:25.797" idx="3">
    <p:pos x="10" y="10"/>
    <p:text>The notes section is incomplete.</p:text>
  </p:cm>
</p:cmLst>
</file>

<file path=ppt/comments/comment3.xml><?xml version="1.0" encoding="utf-8"?>
<p:cmLst xmlns:a="http://schemas.openxmlformats.org/drawingml/2006/main" xmlns:r="http://schemas.openxmlformats.org/officeDocument/2006/relationships" xmlns:p="http://schemas.openxmlformats.org/presentationml/2006/main">
  <p:cm authorId="0" dt="2015-10-04T17:45:39.373" idx="2">
    <p:pos x="10" y="10"/>
    <p:text>This table would be more legible if it were widened across the page</p:text>
  </p:cm>
</p:cmLst>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2.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3.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6.png"/></Relationships>
</file>

<file path=ppt/media/image1.jpeg>
</file>

<file path=ppt/media/image10.png>
</file>

<file path=ppt/media/image22.png>
</file>

<file path=ppt/media/image23.png>
</file>

<file path=ppt/media/image24.tif>
</file>

<file path=ppt/media/image25.tif>
</file>

<file path=ppt/media/image26.tif>
</file>

<file path=ppt/media/image29.png>
</file>

<file path=ppt/media/image3.png>
</file>

<file path=ppt/media/image35.tif>
</file>

<file path=ppt/media/image3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623BEF-644B-AE4F-95BD-B9821688B291}" type="datetimeFigureOut">
              <a:rPr lang="en-US" smtClean="0"/>
              <a:t>10/15/15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428076B-A8EE-E04E-98B5-CD72068EB7F5}" type="slidenum">
              <a:rPr lang="en-US" smtClean="0"/>
              <a:t>‹#›</a:t>
            </a:fld>
            <a:endParaRPr lang="en-US"/>
          </a:p>
        </p:txBody>
      </p:sp>
    </p:spTree>
    <p:extLst>
      <p:ext uri="{BB962C8B-B14F-4D97-AF65-F5344CB8AC3E}">
        <p14:creationId xmlns:p14="http://schemas.microsoft.com/office/powerpoint/2010/main" val="326585670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the coming slides, we discuss the vulnerabilities of each of these media. The purpose of introducing them here is to understand that they all have different physical properties, and those properties will influence their susceptibility to different kinds of attack.</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3</a:t>
            </a:fld>
            <a:endParaRPr lang="en-US">
              <a:solidFill>
                <a:prstClr val="black"/>
              </a:solidFill>
              <a:latin typeface="Calibri"/>
            </a:endParaRPr>
          </a:p>
        </p:txBody>
      </p:sp>
    </p:spTree>
    <p:extLst>
      <p:ext uri="{BB962C8B-B14F-4D97-AF65-F5344CB8AC3E}">
        <p14:creationId xmlns:p14="http://schemas.microsoft.com/office/powerpoint/2010/main" val="8671943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“Interruption” is the last of our four network threat types from earlier. This is the only slide that defines it. It will come up again with a whole section on denial-of-service attacks later in the chapter.</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15</a:t>
            </a:fld>
            <a:endParaRPr lang="en-US">
              <a:solidFill>
                <a:prstClr val="black"/>
              </a:solidFill>
              <a:latin typeface="Calibri"/>
            </a:endParaRPr>
          </a:p>
        </p:txBody>
      </p:sp>
    </p:spTree>
    <p:extLst>
      <p:ext uri="{BB962C8B-B14F-4D97-AF65-F5344CB8AC3E}">
        <p14:creationId xmlns:p14="http://schemas.microsoft.com/office/powerpoint/2010/main" val="3856690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Port scanning can best</a:t>
            </a:r>
            <a:r>
              <a:rPr lang="en-US" baseline="0" dirty="0" smtClean="0"/>
              <a:t> be described as a reconnaissance—and as such doesn’t fit cleanly into the category of attack, threat, or vulnerability. We discuss it here to ensure that students understand it before we delve into attacks in more detail, as it is a common first step to attacks. The image is sample output from an NMAP port scan. Students should note the kind of data that’s available: port, protocol, state, service, product, and version.</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16</a:t>
            </a:fld>
            <a:endParaRPr lang="en-US">
              <a:solidFill>
                <a:prstClr val="black"/>
              </a:solidFill>
              <a:latin typeface="Calibri"/>
            </a:endParaRPr>
          </a:p>
        </p:txBody>
      </p:sp>
    </p:spTree>
    <p:extLst>
      <p:ext uri="{BB962C8B-B14F-4D97-AF65-F5344CB8AC3E}">
        <p14:creationId xmlns:p14="http://schemas.microsoft.com/office/powerpoint/2010/main" val="30824600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we focus on</a:t>
            </a:r>
            <a:r>
              <a:rPr lang="en-US" baseline="0" dirty="0" smtClean="0"/>
              <a:t> WiFi, including WEP and WPA. The vulnerabilities on this page assume WiFi without encryption. We discuss encryption options on the following slides. Here is some explanation of how the above vulnerabilities apply to </a:t>
            </a:r>
            <a:r>
              <a:rPr lang="en-US" baseline="0" dirty="0" err="1" smtClean="0"/>
              <a:t>WiFi</a:t>
            </a:r>
            <a:r>
              <a:rPr lang="en-US" baseline="0" dirty="0" smtClean="0"/>
              <a:t>:</a:t>
            </a:r>
          </a:p>
          <a:p>
            <a:pPr marL="171450" indent="-171450">
              <a:buFont typeface="Arial"/>
              <a:buChar char="•"/>
            </a:pPr>
            <a:r>
              <a:rPr lang="en-US" baseline="0" dirty="0" smtClean="0"/>
              <a:t>Confidentiality—Because every message in WiFi is a broadcast, unencrypted messages can be read by anyone who’s listening and within range</a:t>
            </a:r>
          </a:p>
          <a:p>
            <a:pPr marL="171450" indent="-171450">
              <a:buFont typeface="Arial"/>
              <a:buChar char="•"/>
            </a:pPr>
            <a:r>
              <a:rPr lang="en-US" baseline="0" dirty="0" smtClean="0"/>
              <a:t>Integrity—When WiFi access points receive two streams of communication claiming to be the same computer, they necessarily accept the one with greater signal strength. This allows attackers to take over and forge sessions by spoofing legitimate computers and boosting signal strength.</a:t>
            </a:r>
          </a:p>
          <a:p>
            <a:pPr marL="171450" indent="-171450">
              <a:buFont typeface="Arial"/>
              <a:buChar char="•"/>
            </a:pPr>
            <a:r>
              <a:rPr lang="en-US" baseline="0" dirty="0" smtClean="0"/>
              <a:t>Availability—In addition to the obvious availability issues, WiFi creates new availability problems, such as session hijacking, forced disassociation, and jamming.</a:t>
            </a:r>
          </a:p>
          <a:p>
            <a:pPr marL="171450" indent="-171450">
              <a:buFont typeface="Arial"/>
              <a:buChar char="•"/>
            </a:pPr>
            <a:r>
              <a:rPr lang="en-US" baseline="0" dirty="0" smtClean="0"/>
              <a:t>Unauthorized WiFi access—Some form of cryptographic control is necessary to address this</a:t>
            </a:r>
          </a:p>
          <a:p>
            <a:pPr marL="171450" indent="-171450">
              <a:buFont typeface="Arial"/>
              <a:buChar char="•"/>
            </a:pPr>
            <a:r>
              <a:rPr lang="en-US" baseline="0" dirty="0" smtClean="0"/>
              <a:t>Picking up the beacon—Hidden SSIDs can easily be discovered by monitoring client requests for SSIDs in the absence of SSID beacons from the access point</a:t>
            </a:r>
          </a:p>
          <a:p>
            <a:pPr marL="171450" indent="-171450">
              <a:buFont typeface="Arial"/>
              <a:buChar char="•"/>
            </a:pPr>
            <a:r>
              <a:rPr lang="en-US" baseline="0" dirty="0" smtClean="0"/>
              <a:t>SSID in all frames—Similar to picking up the beacon, once a client connects to an access point, the SSID is stored in all communication frames and can be sniffed that way</a:t>
            </a:r>
          </a:p>
          <a:p>
            <a:pPr marL="171450" indent="-171450">
              <a:buFont typeface="Arial"/>
              <a:buChar char="•"/>
            </a:pPr>
            <a:r>
              <a:rPr lang="en-US" baseline="0" dirty="0" smtClean="0"/>
              <a:t>Association issues—WiFi clients generally have preferred associations—networks they know and trust to connect to automatically—and these may include very common SSID names, such as </a:t>
            </a:r>
            <a:r>
              <a:rPr lang="en-US" baseline="0" dirty="0" err="1" smtClean="0"/>
              <a:t>AT&amp;Twifi</a:t>
            </a:r>
            <a:r>
              <a:rPr lang="en-US" baseline="0" dirty="0" smtClean="0"/>
              <a:t> and Apple. Without additional security measures, attackers can spoof these trusted SSIDs and trick devices into connecting to rogue access points.</a:t>
            </a:r>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17</a:t>
            </a:fld>
            <a:endParaRPr lang="en-US">
              <a:solidFill>
                <a:prstClr val="black"/>
              </a:solidFill>
              <a:latin typeface="Calibri"/>
            </a:endParaRPr>
          </a:p>
        </p:txBody>
      </p:sp>
    </p:spTree>
    <p:extLst>
      <p:ext uri="{BB962C8B-B14F-4D97-AF65-F5344CB8AC3E}">
        <p14:creationId xmlns:p14="http://schemas.microsoft.com/office/powerpoint/2010/main" val="2536079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do not go into a detailed explanation of IVs here, but it’s enough for students to know that they’re meant to be unpredictable seed data to kick off the encrypted communication in a strong way.</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20</a:t>
            </a:fld>
            <a:endParaRPr lang="en-US">
              <a:solidFill>
                <a:prstClr val="black"/>
              </a:solidFill>
              <a:latin typeface="Calibri"/>
            </a:endParaRPr>
          </a:p>
        </p:txBody>
      </p:sp>
    </p:spTree>
    <p:extLst>
      <p:ext uri="{BB962C8B-B14F-4D97-AF65-F5344CB8AC3E}">
        <p14:creationId xmlns:p14="http://schemas.microsoft.com/office/powerpoint/2010/main" val="36352665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More interesting detail on the “weak encryption algorithm” bullet in the book.</a:t>
            </a:r>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21</a:t>
            </a:fld>
            <a:endParaRPr lang="en-US">
              <a:solidFill>
                <a:prstClr val="black"/>
              </a:solidFill>
              <a:latin typeface="Calibri"/>
            </a:endParaRPr>
          </a:p>
        </p:txBody>
      </p:sp>
    </p:spTree>
    <p:extLst>
      <p:ext uri="{BB962C8B-B14F-4D97-AF65-F5344CB8AC3E}">
        <p14:creationId xmlns:p14="http://schemas.microsoft.com/office/powerpoint/2010/main" val="20157993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so many</a:t>
            </a:r>
            <a:r>
              <a:rPr lang="en-US" baseline="0" dirty="0" smtClean="0"/>
              <a:t> other countermeasures in this book, WPA2 is adequately secure if configured well: Choose a strong encryption algorithm (AES without TKIP), and use a long, random passphrase.</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23</a:t>
            </a:fld>
            <a:endParaRPr lang="en-US">
              <a:solidFill>
                <a:prstClr val="black"/>
              </a:solidFill>
              <a:latin typeface="Calibri"/>
            </a:endParaRPr>
          </a:p>
        </p:txBody>
      </p:sp>
    </p:spTree>
    <p:extLst>
      <p:ext uri="{BB962C8B-B14F-4D97-AF65-F5344CB8AC3E}">
        <p14:creationId xmlns:p14="http://schemas.microsoft.com/office/powerpoint/2010/main" val="19804143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Specific examples of </a:t>
            </a:r>
            <a:r>
              <a:rPr lang="en-US" dirty="0" err="1" smtClean="0"/>
              <a:t>DoS</a:t>
            </a:r>
            <a:r>
              <a:rPr lang="en-US" dirty="0" smtClean="0"/>
              <a:t> attacks on</a:t>
            </a:r>
            <a:r>
              <a:rPr lang="en-US" baseline="0" dirty="0" smtClean="0"/>
              <a:t> the following slides.</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24</a:t>
            </a:fld>
            <a:endParaRPr lang="en-US">
              <a:solidFill>
                <a:prstClr val="black"/>
              </a:solidFill>
              <a:latin typeface="Calibri"/>
            </a:endParaRPr>
          </a:p>
        </p:txBody>
      </p:sp>
    </p:spTree>
    <p:extLst>
      <p:ext uri="{BB962C8B-B14F-4D97-AF65-F5344CB8AC3E}">
        <p14:creationId xmlns:p14="http://schemas.microsoft.com/office/powerpoint/2010/main" val="8986113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attacker sends packets that cannot</a:t>
            </a:r>
            <a:r>
              <a:rPr lang="en-US" baseline="0" dirty="0" smtClean="0"/>
              <a:t> possibly be reassembled (conflicting reassembly instructions). In extreme cases, this can cause the entire OS to lock up.</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28</a:t>
            </a:fld>
            <a:endParaRPr lang="en-US">
              <a:solidFill>
                <a:prstClr val="black"/>
              </a:solidFill>
              <a:latin typeface="Calibri"/>
            </a:endParaRPr>
          </a:p>
        </p:txBody>
      </p:sp>
    </p:spTree>
    <p:extLst>
      <p:ext uri="{BB962C8B-B14F-4D97-AF65-F5344CB8AC3E}">
        <p14:creationId xmlns:p14="http://schemas.microsoft.com/office/powerpoint/2010/main" val="534232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attacker acts as the DNS server in order to redirect the user to malicious sites.</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29</a:t>
            </a:fld>
            <a:endParaRPr lang="en-US">
              <a:solidFill>
                <a:prstClr val="black"/>
              </a:solidFill>
              <a:latin typeface="Calibri"/>
            </a:endParaRPr>
          </a:p>
        </p:txBody>
      </p:sp>
    </p:spTree>
    <p:extLst>
      <p:ext uri="{BB962C8B-B14F-4D97-AF65-F5344CB8AC3E}">
        <p14:creationId xmlns:p14="http://schemas.microsoft.com/office/powerpoint/2010/main" val="4309837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picture doesn’t show anything malicious happening. It just shows how one</a:t>
            </a:r>
            <a:r>
              <a:rPr lang="en-US" baseline="0" dirty="0" smtClean="0"/>
              <a:t> router, C, advertises the routes it knows about to the routers adjacent to it. Routers rely on these advertising messages to be accurate; when they aren’t, </a:t>
            </a:r>
            <a:r>
              <a:rPr lang="en-US" baseline="0" dirty="0" err="1" smtClean="0"/>
              <a:t>DoS</a:t>
            </a:r>
            <a:r>
              <a:rPr lang="en-US" baseline="0" dirty="0" smtClean="0"/>
              <a:t> can ensue.</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30</a:t>
            </a:fld>
            <a:endParaRPr lang="en-US">
              <a:solidFill>
                <a:prstClr val="black"/>
              </a:solidFill>
              <a:latin typeface="Calibri"/>
            </a:endParaRPr>
          </a:p>
        </p:txBody>
      </p:sp>
    </p:spTree>
    <p:extLst>
      <p:ext uri="{BB962C8B-B14F-4D97-AF65-F5344CB8AC3E}">
        <p14:creationId xmlns:p14="http://schemas.microsoft.com/office/powerpoint/2010/main" val="2072250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picture shows different touch points where attackers</a:t>
            </a:r>
            <a:r>
              <a:rPr lang="en-US" baseline="0" dirty="0" smtClean="0"/>
              <a:t> can take advantage of communication media: wiretaps, sniffers and rogue receivers, interception, and impersonation.</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4</a:t>
            </a:fld>
            <a:endParaRPr lang="en-US">
              <a:solidFill>
                <a:prstClr val="black"/>
              </a:solidFill>
              <a:latin typeface="Calibri"/>
            </a:endParaRPr>
          </a:p>
        </p:txBody>
      </p:sp>
    </p:spTree>
    <p:extLst>
      <p:ext uri="{BB962C8B-B14F-4D97-AF65-F5344CB8AC3E}">
        <p14:creationId xmlns:p14="http://schemas.microsoft.com/office/powerpoint/2010/main" val="42648085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image of TCP session hijacking, an attacker is able to synchronize with a receiver while breaking synchronization with the sender and resetting the sender’s connection. The attacker continues the TCP session while the sender thinks</a:t>
            </a:r>
            <a:r>
              <a:rPr lang="en-US" baseline="0" dirty="0" smtClean="0"/>
              <a:t> the connection just broke off.</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31</a:t>
            </a:fld>
            <a:endParaRPr lang="en-US">
              <a:solidFill>
                <a:prstClr val="black"/>
              </a:solidFill>
              <a:latin typeface="Calibri"/>
            </a:endParaRPr>
          </a:p>
        </p:txBody>
      </p:sp>
    </p:spTree>
    <p:extLst>
      <p:ext uri="{BB962C8B-B14F-4D97-AF65-F5344CB8AC3E}">
        <p14:creationId xmlns:p14="http://schemas.microsoft.com/office/powerpoint/2010/main" val="2610616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baseline="0" dirty="0" smtClean="0"/>
              <a:t>Conscript an army of compromised machines to attack a victim.</a:t>
            </a:r>
          </a:p>
          <a:p>
            <a:pPr marL="228600" indent="-228600">
              <a:buAutoNum type="arabicParenR"/>
            </a:pPr>
            <a:r>
              <a:rPr lang="en-US" baseline="0" dirty="0" smtClean="0"/>
              <a:t>Choose a victim, and have the whole army unleash a </a:t>
            </a:r>
            <a:r>
              <a:rPr lang="en-US" baseline="0" dirty="0" err="1" smtClean="0"/>
              <a:t>DoS</a:t>
            </a:r>
            <a:r>
              <a:rPr lang="en-US" baseline="0" dirty="0" smtClean="0"/>
              <a:t> attack at once.</a:t>
            </a:r>
          </a:p>
          <a:p>
            <a:pPr marL="228600" indent="-228600">
              <a:buAutoNum type="arabicParenR"/>
            </a:pPr>
            <a:endParaRPr lang="en-US" baseline="0" dirty="0" smtClean="0"/>
          </a:p>
          <a:p>
            <a:pPr marL="0" indent="0">
              <a:buNone/>
            </a:pPr>
            <a:r>
              <a:rPr lang="en-US" baseline="0" dirty="0" err="1" smtClean="0"/>
              <a:t>DDoS</a:t>
            </a:r>
            <a:r>
              <a:rPr lang="en-US" baseline="0" dirty="0" smtClean="0"/>
              <a:t> attacks are much more effective than traditional </a:t>
            </a:r>
            <a:r>
              <a:rPr lang="en-US" baseline="0" dirty="0" err="1" smtClean="0"/>
              <a:t>DoS</a:t>
            </a:r>
            <a:r>
              <a:rPr lang="en-US" baseline="0" dirty="0" smtClean="0"/>
              <a:t> attacks, employing a multiplied version of the same methods.</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32</a:t>
            </a:fld>
            <a:endParaRPr lang="en-US">
              <a:solidFill>
                <a:prstClr val="black"/>
              </a:solidFill>
              <a:latin typeface="Calibri"/>
            </a:endParaRPr>
          </a:p>
        </p:txBody>
      </p:sp>
    </p:spTree>
    <p:extLst>
      <p:ext uri="{BB962C8B-B14F-4D97-AF65-F5344CB8AC3E}">
        <p14:creationId xmlns:p14="http://schemas.microsoft.com/office/powerpoint/2010/main" val="30476906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Botnets are networks of machines running malicious code under remote control. They often go undetected</a:t>
            </a:r>
            <a:r>
              <a:rPr lang="en-US" baseline="0" dirty="0" smtClean="0"/>
              <a:t> because they do little harm to the machines they run on. Botnets are often used to execute </a:t>
            </a:r>
            <a:r>
              <a:rPr lang="en-US" baseline="0" dirty="0" err="1" smtClean="0"/>
              <a:t>DDoS</a:t>
            </a:r>
            <a:r>
              <a:rPr lang="en-US" baseline="0" dirty="0" smtClean="0"/>
              <a:t> attacks. The image above shows how Botnet command and control (C&amp;C) updates occur. The attacker is separated from the bots by multiple layers, making the attacker difficult to trace. Multiple redundant systems are built in so that if one master or C&amp;C node is taken down, the bots can continue to connect to the botnet.</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33</a:t>
            </a:fld>
            <a:endParaRPr lang="en-US">
              <a:solidFill>
                <a:prstClr val="black"/>
              </a:solidFill>
              <a:latin typeface="Calibri"/>
            </a:endParaRPr>
          </a:p>
        </p:txBody>
      </p:sp>
    </p:spTree>
    <p:extLst>
      <p:ext uri="{BB962C8B-B14F-4D97-AF65-F5344CB8AC3E}">
        <p14:creationId xmlns:p14="http://schemas.microsoft.com/office/powerpoint/2010/main" val="12685624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a:t>
            </a:r>
            <a:r>
              <a:rPr lang="en-US" baseline="0" dirty="0" smtClean="0"/>
              <a:t> begins a section on encryption for networks. We start with basic discussion of link encryption and end-to-end encryption, and then go into various tools that are commonly used for implementing network encryption.</a:t>
            </a:r>
          </a:p>
          <a:p>
            <a:r>
              <a:rPr lang="en-US" baseline="0" dirty="0" smtClean="0"/>
              <a:t>In link encryption, data are encrypted just before the system places them on the physical communications link and are decrypted just as they arrive at the destination system. In this graphic, we see that the data is encrypted only at layer 1 of the previously discussed OSI stack. If the data is communicated through an intermediate node, that intermediate node will decrypt the data when it arrives, and then may re-encrypt it for the next link. Link encryption is appropriate when the transmission line is the point of greatest vulnerability, such as in wireless scenarios.</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34</a:t>
            </a:fld>
            <a:endParaRPr lang="en-US">
              <a:solidFill>
                <a:prstClr val="black"/>
              </a:solidFill>
              <a:latin typeface="Calibri"/>
            </a:endParaRPr>
          </a:p>
        </p:txBody>
      </p:sp>
    </p:spTree>
    <p:extLst>
      <p:ext uri="{BB962C8B-B14F-4D97-AF65-F5344CB8AC3E}">
        <p14:creationId xmlns:p14="http://schemas.microsoft.com/office/powerpoint/2010/main" val="9554342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contrast with the previous slide, this end-to-end encryption diagram shows our data encrypted all the way up to OSI</a:t>
            </a:r>
            <a:r>
              <a:rPr lang="en-US" baseline="0" dirty="0" smtClean="0"/>
              <a:t> layer 7, the application layer. In real-world end-to-end encryption, such as those that use SSL, the data often isn’t encrypted all the way to layer 7; the important element is that intermediate nodes cannot decrypt the data. End-to-end encryption is appropriate whenever sending sensitive data through untrustworthy intermediate nodes, such as over the Internet.</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35</a:t>
            </a:fld>
            <a:endParaRPr lang="en-US">
              <a:solidFill>
                <a:prstClr val="black"/>
              </a:solidFill>
              <a:latin typeface="Calibri"/>
            </a:endParaRPr>
          </a:p>
        </p:txBody>
      </p:sp>
    </p:spTree>
    <p:extLst>
      <p:ext uri="{BB962C8B-B14F-4D97-AF65-F5344CB8AC3E}">
        <p14:creationId xmlns:p14="http://schemas.microsoft.com/office/powerpoint/2010/main" val="19949075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Cipher</a:t>
            </a:r>
            <a:r>
              <a:rPr lang="en-US" baseline="0" dirty="0" smtClean="0"/>
              <a:t> suite negotiation is at the center of a very common SSL configuration vulnerability. It is very common for servers to be configured to offer as many cipher suites as possible to provide broad compatibility. But if a server offers cipher suite options that have significant known vulnerabilities (many do), it presents the opportunity for a man-in-the-middle to negotiate on the client’s behalf for a weak cipher suite that the attacker can break.</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39</a:t>
            </a:fld>
            <a:endParaRPr lang="en-US">
              <a:solidFill>
                <a:prstClr val="black"/>
              </a:solidFill>
              <a:latin typeface="Calibri"/>
            </a:endParaRPr>
          </a:p>
        </p:txBody>
      </p:sp>
    </p:spTree>
    <p:extLst>
      <p:ext uri="{BB962C8B-B14F-4D97-AF65-F5344CB8AC3E}">
        <p14:creationId xmlns:p14="http://schemas.microsoft.com/office/powerpoint/2010/main" val="9308227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this dialog, we see that the site is verified, who the certificate authority is, and the choice of encryption algorithm.</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41</a:t>
            </a:fld>
            <a:endParaRPr lang="en-US">
              <a:solidFill>
                <a:prstClr val="black"/>
              </a:solidFill>
              <a:latin typeface="Calibri"/>
            </a:endParaRPr>
          </a:p>
        </p:txBody>
      </p:sp>
    </p:spTree>
    <p:extLst>
      <p:ext uri="{BB962C8B-B14F-4D97-AF65-F5344CB8AC3E}">
        <p14:creationId xmlns:p14="http://schemas.microsoft.com/office/powerpoint/2010/main" val="18225430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dialog, we see the certificate details: the domain</a:t>
            </a:r>
            <a:r>
              <a:rPr lang="en-US" baseline="0" dirty="0" smtClean="0"/>
              <a:t> name being certified, the company that owns the site, the CA that issued the certificate, and the relevant dates.</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42</a:t>
            </a:fld>
            <a:endParaRPr lang="en-US">
              <a:solidFill>
                <a:prstClr val="black"/>
              </a:solidFill>
              <a:latin typeface="Calibri"/>
            </a:endParaRPr>
          </a:p>
        </p:txBody>
      </p:sp>
    </p:spTree>
    <p:extLst>
      <p:ext uri="{BB962C8B-B14F-4D97-AF65-F5344CB8AC3E}">
        <p14:creationId xmlns:p14="http://schemas.microsoft.com/office/powerpoint/2010/main" val="2465525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top window</a:t>
            </a:r>
            <a:r>
              <a:rPr lang="en-US" baseline="0" dirty="0" smtClean="0"/>
              <a:t> shows the chain of certificates, starting with GTE </a:t>
            </a:r>
            <a:r>
              <a:rPr lang="en-US" baseline="0" dirty="0" err="1" smtClean="0"/>
              <a:t>CyberTrust</a:t>
            </a:r>
            <a:r>
              <a:rPr lang="en-US" baseline="0" dirty="0" smtClean="0"/>
              <a:t> Global Root and ending with this site. This dialog also shows the algorithm used for signing the certificate.</a:t>
            </a:r>
          </a:p>
          <a:p>
            <a:r>
              <a:rPr lang="en-US" baseline="0" dirty="0" smtClean="0"/>
              <a:t>It’s important for students to understand that the security of most of the Internet relies on these chains of trust. If GTE </a:t>
            </a:r>
            <a:r>
              <a:rPr lang="en-US" baseline="0" dirty="0" err="1" smtClean="0"/>
              <a:t>CyberTrust</a:t>
            </a:r>
            <a:r>
              <a:rPr lang="en-US" baseline="0" dirty="0" smtClean="0"/>
              <a:t> is trusted by my browser, and it, or one of the CAs it authorizes, signs a certificate, then that certificate is valid as far as my browser is concerned. Over the past few years, sophisticated attackers have successfully attacked major CAs to exploit this exact vulnerability in the system.</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43</a:t>
            </a:fld>
            <a:endParaRPr lang="en-US">
              <a:solidFill>
                <a:prstClr val="black"/>
              </a:solidFill>
              <a:latin typeface="Calibri"/>
            </a:endParaRPr>
          </a:p>
        </p:txBody>
      </p:sp>
    </p:spTree>
    <p:extLst>
      <p:ext uri="{BB962C8B-B14F-4D97-AF65-F5344CB8AC3E}">
        <p14:creationId xmlns:p14="http://schemas.microsoft.com/office/powerpoint/2010/main" val="11887615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this picture, a VPN—an encrypted tunnel that provides confidentiality and integrity for communication between two sites over public networks—connects Office A to Office B over the Internet so they appear to their users as one seamless, private network. The VPN is terminated by firewalls at both ends, which is often the case in the real world.</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45</a:t>
            </a:fld>
            <a:endParaRPr lang="en-US">
              <a:solidFill>
                <a:prstClr val="black"/>
              </a:solidFill>
              <a:latin typeface="Calibri"/>
            </a:endParaRPr>
          </a:p>
        </p:txBody>
      </p:sp>
    </p:spTree>
    <p:extLst>
      <p:ext uri="{BB962C8B-B14F-4D97-AF65-F5344CB8AC3E}">
        <p14:creationId xmlns:p14="http://schemas.microsoft.com/office/powerpoint/2010/main" val="3883796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5</a:t>
            </a:fld>
            <a:endParaRPr lang="en-US">
              <a:solidFill>
                <a:prstClr val="black"/>
              </a:solidFill>
              <a:latin typeface="Calibri"/>
            </a:endParaRPr>
          </a:p>
        </p:txBody>
      </p:sp>
    </p:spTree>
    <p:extLst>
      <p:ext uri="{BB962C8B-B14F-4D97-AF65-F5344CB8AC3E}">
        <p14:creationId xmlns:p14="http://schemas.microsoft.com/office/powerpoint/2010/main" val="17286784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VPN scenario, a teleworker uses a VPN to connect to a remote office.</a:t>
            </a:r>
            <a:r>
              <a:rPr lang="en-US" baseline="0" dirty="0" smtClean="0"/>
              <a:t> She authenticates to the firewall (that’s acting as a VPN server), and the firewall passes that authentication information to the servers in the office so she can be appropriately access controlled.</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46</a:t>
            </a:fld>
            <a:endParaRPr lang="en-US">
              <a:solidFill>
                <a:prstClr val="black"/>
              </a:solidFill>
              <a:latin typeface="Calibri"/>
            </a:endParaRPr>
          </a:p>
        </p:txBody>
      </p:sp>
    </p:spTree>
    <p:extLst>
      <p:ext uri="{BB962C8B-B14F-4D97-AF65-F5344CB8AC3E}">
        <p14:creationId xmlns:p14="http://schemas.microsoft.com/office/powerpoint/2010/main" val="11266110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reference monitor concept was previous</a:t>
            </a:r>
            <a:r>
              <a:rPr lang="en-US" baseline="0" dirty="0" smtClean="0"/>
              <a:t> discussed in chapters 2 and 5.</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47</a:t>
            </a:fld>
            <a:endParaRPr lang="en-US">
              <a:solidFill>
                <a:prstClr val="black"/>
              </a:solidFill>
              <a:latin typeface="Calibri"/>
            </a:endParaRPr>
          </a:p>
        </p:txBody>
      </p:sp>
    </p:spTree>
    <p:extLst>
      <p:ext uri="{BB962C8B-B14F-4D97-AF65-F5344CB8AC3E}">
        <p14:creationId xmlns:p14="http://schemas.microsoft.com/office/powerpoint/2010/main" val="7654953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this example firewall configuration,</a:t>
            </a:r>
          </a:p>
          <a:p>
            <a:pPr marL="171450" indent="-171450">
              <a:buFont typeface="Arial"/>
              <a:buChar char="•"/>
            </a:pPr>
            <a:r>
              <a:rPr lang="en-US" baseline="0" dirty="0" smtClean="0"/>
              <a:t>External traffic can reach the entire internal network on TCP/25 and UDP/69.</a:t>
            </a:r>
          </a:p>
          <a:p>
            <a:pPr marL="171450" indent="-171450">
              <a:buFont typeface="Arial"/>
              <a:buChar char="•"/>
            </a:pPr>
            <a:r>
              <a:rPr lang="en-US" baseline="0" dirty="0" smtClean="0"/>
              <a:t>Internal traffic can go out to port 80 on the external network.</a:t>
            </a:r>
          </a:p>
          <a:p>
            <a:pPr marL="171450" indent="-171450">
              <a:buFont typeface="Arial"/>
              <a:buChar char="•"/>
            </a:pPr>
            <a:r>
              <a:rPr lang="en-US" baseline="0" dirty="0" smtClean="0"/>
              <a:t>External traffic can reach TCP/80 on one internal server.</a:t>
            </a:r>
          </a:p>
          <a:p>
            <a:pPr marL="171450" indent="-171450">
              <a:buFont typeface="Arial"/>
              <a:buChar char="•"/>
            </a:pPr>
            <a:r>
              <a:rPr lang="en-US" baseline="0" dirty="0" smtClean="0"/>
              <a:t>All other traffic from external to internal is disallowed.</a:t>
            </a:r>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48</a:t>
            </a:fld>
            <a:endParaRPr lang="en-US">
              <a:solidFill>
                <a:prstClr val="black"/>
              </a:solidFill>
              <a:latin typeface="Calibri"/>
            </a:endParaRPr>
          </a:p>
        </p:txBody>
      </p:sp>
    </p:spTree>
    <p:extLst>
      <p:ext uri="{BB962C8B-B14F-4D97-AF65-F5344CB8AC3E}">
        <p14:creationId xmlns:p14="http://schemas.microsoft.com/office/powerpoint/2010/main" val="25579227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a:t>
            </a:r>
            <a:r>
              <a:rPr lang="en-US" baseline="0" dirty="0" smtClean="0"/>
              <a:t> packet-filtering gateway c</a:t>
            </a:r>
            <a:r>
              <a:rPr lang="en-US" dirty="0" smtClean="0"/>
              <a:t>ontrols access on the basis of packet address and specific transport protocol type (e.g., HTTP traffic). The example firewall configuration table on a previous slide was in</a:t>
            </a:r>
            <a:r>
              <a:rPr lang="en-US" baseline="0" dirty="0" smtClean="0"/>
              <a:t> relation to a packet-filtering gateway. In the image on this slide, the firewall is filtering out Telnet traffic but allowing HTTP traffic in. There is a second packet-filtering gateway image on the next slide.</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50</a:t>
            </a:fld>
            <a:endParaRPr lang="en-US">
              <a:solidFill>
                <a:prstClr val="black"/>
              </a:solidFill>
              <a:latin typeface="Calibri"/>
            </a:endParaRPr>
          </a:p>
        </p:txBody>
      </p:sp>
    </p:spTree>
    <p:extLst>
      <p:ext uri="{BB962C8B-B14F-4D97-AF65-F5344CB8AC3E}">
        <p14:creationId xmlns:p14="http://schemas.microsoft.com/office/powerpoint/2010/main" val="610550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this image, the firewall is filtering traffic on the basis of source IP rather than port. Filtering rules can also be based on combinations of addresses and ports/protocols.</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51</a:t>
            </a:fld>
            <a:endParaRPr lang="en-US">
              <a:solidFill>
                <a:prstClr val="black"/>
              </a:solidFill>
              <a:latin typeface="Calibri"/>
            </a:endParaRPr>
          </a:p>
        </p:txBody>
      </p:sp>
    </p:spTree>
    <p:extLst>
      <p:ext uri="{BB962C8B-B14F-4D97-AF65-F5344CB8AC3E}">
        <p14:creationId xmlns:p14="http://schemas.microsoft.com/office/powerpoint/2010/main" val="20281435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Packet-filtering</a:t>
            </a:r>
            <a:r>
              <a:rPr lang="en-US" baseline="0" dirty="0" smtClean="0"/>
              <a:t> gateways maintain no state from one packet to the next. They simply look at each packet’s IP addresses and ports and compare them to the configured policies. </a:t>
            </a:r>
            <a:r>
              <a:rPr lang="en-US" baseline="0" dirty="0" err="1" smtClean="0"/>
              <a:t>Stateful</a:t>
            </a:r>
            <a:r>
              <a:rPr lang="en-US" baseline="0" dirty="0" smtClean="0"/>
              <a:t> inspection firewalls, on the other hand, maintain state information from one packet to the next. In the example in the image, the firewall is counting the number of systems coming from external IP 10.1.3.1; after the external system reaches out to a fourth computer, the firewall hits a configured threshold and begins filtering packets from that address. In real life, it can be difficult to define rules that require state/context and that attackers cannot circumvent.</a:t>
            </a:r>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52</a:t>
            </a:fld>
            <a:endParaRPr lang="en-US">
              <a:solidFill>
                <a:prstClr val="black"/>
              </a:solidFill>
              <a:latin typeface="Calibri"/>
            </a:endParaRPr>
          </a:p>
        </p:txBody>
      </p:sp>
    </p:spTree>
    <p:extLst>
      <p:ext uri="{BB962C8B-B14F-4D97-AF65-F5344CB8AC3E}">
        <p14:creationId xmlns:p14="http://schemas.microsoft.com/office/powerpoint/2010/main" val="27611238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application proxy simulates the behavior</a:t>
            </a:r>
            <a:r>
              <a:rPr lang="en-US" baseline="0" dirty="0" smtClean="0"/>
              <a:t> of an application at OSI layer 7 so that the real application receives only requests to act properly. Application proxies can serve a number of purposes:</a:t>
            </a:r>
          </a:p>
          <a:p>
            <a:pPr marL="171450" indent="-171450">
              <a:buFont typeface="Arial"/>
              <a:buChar char="•"/>
            </a:pPr>
            <a:r>
              <a:rPr lang="en-US" baseline="0" dirty="0" smtClean="0"/>
              <a:t>Filtering potentially dangerous application-layer requests</a:t>
            </a:r>
          </a:p>
          <a:p>
            <a:pPr marL="171450" indent="-171450">
              <a:buFont typeface="Arial"/>
              <a:buChar char="•"/>
            </a:pPr>
            <a:r>
              <a:rPr lang="en-US" baseline="0" dirty="0" smtClean="0"/>
              <a:t>Log requests/accesses</a:t>
            </a:r>
          </a:p>
          <a:p>
            <a:pPr marL="171450" indent="-171450">
              <a:buFont typeface="Arial"/>
              <a:buChar char="•"/>
            </a:pPr>
            <a:r>
              <a:rPr lang="en-US" baseline="0" dirty="0" smtClean="0"/>
              <a:t>Cache results to save bandwidth</a:t>
            </a:r>
          </a:p>
          <a:p>
            <a:pPr marL="0" indent="0">
              <a:buFont typeface="Arial"/>
              <a:buNone/>
            </a:pPr>
            <a:r>
              <a:rPr lang="en-US" baseline="0" dirty="0" smtClean="0"/>
              <a:t>Perhaps the most common form of application proxies in the real world is a web proxy, which companies often use to monitor and filter employee Internet use.</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53</a:t>
            </a:fld>
            <a:endParaRPr lang="en-US">
              <a:solidFill>
                <a:prstClr val="black"/>
              </a:solidFill>
              <a:latin typeface="Calibri"/>
            </a:endParaRPr>
          </a:p>
        </p:txBody>
      </p:sp>
    </p:spTree>
    <p:extLst>
      <p:ext uri="{BB962C8B-B14F-4D97-AF65-F5344CB8AC3E}">
        <p14:creationId xmlns:p14="http://schemas.microsoft.com/office/powerpoint/2010/main" val="18035141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circuit-level</a:t>
            </a:r>
            <a:r>
              <a:rPr lang="en-US" baseline="0" dirty="0" smtClean="0"/>
              <a:t> gateway is a firewall that essentially allows one network to be an extension of another. It operates at OSI layer 5, the session layer, and it functions as a virtual gateway between two networks. One use of a circuit-level gateway is to implement a VPN.</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54</a:t>
            </a:fld>
            <a:endParaRPr lang="en-US">
              <a:solidFill>
                <a:prstClr val="black"/>
              </a:solidFill>
              <a:latin typeface="Calibri"/>
            </a:endParaRPr>
          </a:p>
        </p:txBody>
      </p:sp>
    </p:spTree>
    <p:extLst>
      <p:ext uri="{BB962C8B-B14F-4D97-AF65-F5344CB8AC3E}">
        <p14:creationId xmlns:p14="http://schemas.microsoft.com/office/powerpoint/2010/main" val="385802275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personal firewall runs on a workstation or server and can enforce</a:t>
            </a:r>
            <a:r>
              <a:rPr lang="en-US" baseline="0" dirty="0" smtClean="0"/>
              <a:t> security policy like other firewalls. In addition to restricting traffic by source IP and destination port, personal firewalls can restrict which applications are allowed to use the network. </a:t>
            </a:r>
            <a:r>
              <a:rPr lang="en-US" dirty="0" smtClean="0"/>
              <a:t>In this example Windows firewall configuration dialog, an</a:t>
            </a:r>
            <a:r>
              <a:rPr lang="en-US" baseline="0" dirty="0" smtClean="0"/>
              <a:t> administrator can select which protocols and applications should be allowed to communicate to and from the host.</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56</a:t>
            </a:fld>
            <a:endParaRPr lang="en-US">
              <a:solidFill>
                <a:prstClr val="black"/>
              </a:solidFill>
              <a:latin typeface="Calibri"/>
            </a:endParaRPr>
          </a:p>
        </p:txBody>
      </p:sp>
    </p:spTree>
    <p:extLst>
      <p:ext uri="{BB962C8B-B14F-4D97-AF65-F5344CB8AC3E}">
        <p14:creationId xmlns:p14="http://schemas.microsoft.com/office/powerpoint/2010/main" val="2237223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DMZ is a form of network architecture in which a network enclave is dedicated to services that should be somewhat accessible from the outside. In this example,</a:t>
            </a:r>
            <a:r>
              <a:rPr lang="en-US" baseline="0" dirty="0" smtClean="0"/>
              <a:t> a firewall protects a DMZ that contains web, email, and FTP servers, and a second firewall protects an internal network—that should not be reachable from the Internet—from the DMZ in case a DMZ host becomes compromised. The benefit of such a configuration is that the hosts that need to be accessible from the Internet—and are therefore most at risk from outside attack—can only do limited damage to the internal hosts that do not need to be reachable from the Internet. An even more careful option would separate the web, email, and FTP servers from one another with further firewalls.</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58</a:t>
            </a:fld>
            <a:endParaRPr lang="en-US">
              <a:solidFill>
                <a:prstClr val="black"/>
              </a:solidFill>
              <a:latin typeface="Calibri"/>
            </a:endParaRPr>
          </a:p>
        </p:txBody>
      </p:sp>
    </p:spTree>
    <p:extLst>
      <p:ext uri="{BB962C8B-B14F-4D97-AF65-F5344CB8AC3E}">
        <p14:creationId xmlns:p14="http://schemas.microsoft.com/office/powerpoint/2010/main" val="6815532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 the OSI model doesn’t map perfectly to the network</a:t>
            </a:r>
            <a:r>
              <a:rPr lang="en-US" baseline="0" dirty="0" smtClean="0"/>
              <a:t> protocol stack that was adopted in practice, it’s so conceptually useful that it’s stood the test of time. In this chapter, we discuss vulnerabilities of, attacks against, and countermeasures for most of these layers. Students must understand what each layer is and that useful attacks can occur at any layer, so all require protecting.</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6</a:t>
            </a:fld>
            <a:endParaRPr lang="en-US">
              <a:solidFill>
                <a:prstClr val="black"/>
              </a:solidFill>
              <a:latin typeface="Calibri"/>
            </a:endParaRPr>
          </a:p>
        </p:txBody>
      </p:sp>
    </p:spTree>
    <p:extLst>
      <p:ext uri="{BB962C8B-B14F-4D97-AF65-F5344CB8AC3E}">
        <p14:creationId xmlns:p14="http://schemas.microsoft.com/office/powerpoint/2010/main" val="221638828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NAT, the source firewall converts the source address in the packet into the firewall’s own address. The firewall also makes an entry in a translation table showing the destination address, the source port, and the original source address to be able to forward any replies to the original source address. The firewall then converts the address back on any return packets. This has the effect of concealing the true address of the internal host and prevents the internal host from being reached directly.</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60</a:t>
            </a:fld>
            <a:endParaRPr lang="en-US">
              <a:solidFill>
                <a:prstClr val="black"/>
              </a:solidFill>
              <a:latin typeface="Calibri"/>
            </a:endParaRPr>
          </a:p>
        </p:txBody>
      </p:sp>
    </p:spTree>
    <p:extLst>
      <p:ext uri="{BB962C8B-B14F-4D97-AF65-F5344CB8AC3E}">
        <p14:creationId xmlns:p14="http://schemas.microsoft.com/office/powerpoint/2010/main" val="42701783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IDSs complement</a:t>
            </a:r>
            <a:r>
              <a:rPr lang="en-US" baseline="0" dirty="0" smtClean="0"/>
              <a:t> preventative controls as a next line of defense. IDSs monitor activity to identify malicious or suspicious events. IDSs may</a:t>
            </a:r>
          </a:p>
          <a:p>
            <a:pPr marL="171450" indent="-171450">
              <a:buFont typeface="Arial"/>
              <a:buChar char="•"/>
            </a:pPr>
            <a:r>
              <a:rPr lang="en-US" baseline="0" dirty="0" smtClean="0"/>
              <a:t>Monitor user and system activity</a:t>
            </a:r>
          </a:p>
          <a:p>
            <a:pPr marL="171450" indent="-171450">
              <a:buFont typeface="Arial"/>
              <a:buChar char="•"/>
            </a:pPr>
            <a:r>
              <a:rPr lang="en-US" baseline="0" dirty="0" smtClean="0"/>
              <a:t>Audit system configurations for vulnerabilities and misconfigurations</a:t>
            </a:r>
          </a:p>
          <a:p>
            <a:pPr marL="171450" indent="-171450">
              <a:buFont typeface="Arial"/>
              <a:buChar char="•"/>
            </a:pPr>
            <a:r>
              <a:rPr lang="en-US" baseline="0" dirty="0" smtClean="0"/>
              <a:t>Assess integrity of critical system and data files</a:t>
            </a:r>
          </a:p>
          <a:p>
            <a:pPr marL="171450" indent="-171450">
              <a:buFont typeface="Arial"/>
              <a:buChar char="•"/>
            </a:pPr>
            <a:r>
              <a:rPr lang="en-US" baseline="0" dirty="0" smtClean="0"/>
              <a:t>Recognize known attack patterns in system activity</a:t>
            </a:r>
          </a:p>
          <a:p>
            <a:pPr marL="171450" indent="-171450">
              <a:buFont typeface="Arial"/>
              <a:buChar char="•"/>
            </a:pPr>
            <a:r>
              <a:rPr lang="en-US" baseline="0" dirty="0" smtClean="0"/>
              <a:t>Identify abnormal activity through statistical analysis</a:t>
            </a:r>
          </a:p>
          <a:p>
            <a:pPr marL="171450" indent="-171450">
              <a:buFont typeface="Arial"/>
              <a:buChar char="•"/>
            </a:pPr>
            <a:r>
              <a:rPr lang="en-US" baseline="0" dirty="0" smtClean="0"/>
              <a:t>Manage audit trails and highlight policy violations</a:t>
            </a:r>
          </a:p>
          <a:p>
            <a:pPr marL="171450" indent="-171450">
              <a:buFont typeface="Arial"/>
              <a:buChar char="•"/>
            </a:pPr>
            <a:r>
              <a:rPr lang="en-US" baseline="0" dirty="0" smtClean="0"/>
              <a:t>Install and operate traps to record information about intruders</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62</a:t>
            </a:fld>
            <a:endParaRPr lang="en-US">
              <a:solidFill>
                <a:prstClr val="black"/>
              </a:solidFill>
              <a:latin typeface="Calibri"/>
            </a:endParaRPr>
          </a:p>
        </p:txBody>
      </p:sp>
    </p:spTree>
    <p:extLst>
      <p:ext uri="{BB962C8B-B14F-4D97-AF65-F5344CB8AC3E}">
        <p14:creationId xmlns:p14="http://schemas.microsoft.com/office/powerpoint/2010/main" val="272244144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Signature-based IDS can only</a:t>
            </a:r>
            <a:r>
              <a:rPr lang="en-US" baseline="0" dirty="0" smtClean="0"/>
              <a:t> detect known patterns. Heuristic IDS looks for patterns of behavior that are out of the ordinary. A front-end IDS looks at traffic as it enters the network, while an internal IDS monitors traffic within the network. A host-based IDS protects a single host by monitoring traffic from the OS, while a network-based IDS is a server or appliance that monitors network traffic. An IPS is an IDS that tries to block or otherwise prevent suspicious or malicious behavior once it is detected.</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63</a:t>
            </a:fld>
            <a:endParaRPr lang="en-US">
              <a:solidFill>
                <a:prstClr val="black"/>
              </a:solidFill>
              <a:latin typeface="Calibri"/>
            </a:endParaRPr>
          </a:p>
        </p:txBody>
      </p:sp>
    </p:spTree>
    <p:extLst>
      <p:ext uri="{BB962C8B-B14F-4D97-AF65-F5344CB8AC3E}">
        <p14:creationId xmlns:p14="http://schemas.microsoft.com/office/powerpoint/2010/main" val="22647789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SIEMs</a:t>
            </a:r>
            <a:r>
              <a:rPr lang="en-US" baseline="0" dirty="0" smtClean="0"/>
              <a:t> are software systems that collect security-relevant data—usually audit logs—from a variety of hardware and software products to create a unified security dashboard for security operations center personnel. Without an SIEM, analysts would need to log into each device individually on a constant basis and would have to manually correlate events on one system against events on another, which is impossible on any reasonably sized system. SIEMs range in functionality from simple ones that allow for basic search and alerting to complex platforms that allow for completely custom dashboards, reports, alerts, and correlation.</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64</a:t>
            </a:fld>
            <a:endParaRPr lang="en-US">
              <a:solidFill>
                <a:prstClr val="black"/>
              </a:solidFill>
              <a:latin typeface="Calibri"/>
            </a:endParaRPr>
          </a:p>
        </p:txBody>
      </p:sp>
    </p:spTree>
    <p:extLst>
      <p:ext uri="{BB962C8B-B14F-4D97-AF65-F5344CB8AC3E}">
        <p14:creationId xmlns:p14="http://schemas.microsoft.com/office/powerpoint/2010/main" val="27475285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previous slides presented some basic background on networking. This slide begins a long section on threats to networks. Each of these bullets will get a group of detailed slides.</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7</a:t>
            </a:fld>
            <a:endParaRPr lang="en-US">
              <a:solidFill>
                <a:prstClr val="black"/>
              </a:solidFill>
              <a:latin typeface="Calibri"/>
            </a:endParaRPr>
          </a:p>
        </p:txBody>
      </p:sp>
    </p:spTree>
    <p:extLst>
      <p:ext uri="{BB962C8B-B14F-4D97-AF65-F5344CB8AC3E}">
        <p14:creationId xmlns:p14="http://schemas.microsoft.com/office/powerpoint/2010/main" val="627760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first slide</a:t>
            </a:r>
            <a:r>
              <a:rPr lang="en-US" baseline="0" dirty="0" smtClean="0"/>
              <a:t> on interception. The meaning of the graphic: Each of these places is a security perimeter in and of itself. Within each perimeter, you largely have control of your cables, devices, and computers because of physical controls, so you don’t need to worry as much about protection. But to do anything useful, you have to make connections between security perimeters, which exposes you to all sort of cables, devices, and computers you can’t control. Encryption is the most common and useful control for addressing this threat.</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8</a:t>
            </a:fld>
            <a:endParaRPr lang="en-US">
              <a:solidFill>
                <a:prstClr val="black"/>
              </a:solidFill>
              <a:latin typeface="Calibri"/>
            </a:endParaRPr>
          </a:p>
        </p:txBody>
      </p:sp>
    </p:spTree>
    <p:extLst>
      <p:ext uri="{BB962C8B-B14F-4D97-AF65-F5344CB8AC3E}">
        <p14:creationId xmlns:p14="http://schemas.microsoft.com/office/powerpoint/2010/main" val="3923032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“Unknown perimeter” and “unknown path” are illustrated</a:t>
            </a:r>
            <a:r>
              <a:rPr lang="en-US" baseline="0" dirty="0" smtClean="0"/>
              <a:t> on the following two slides.</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9</a:t>
            </a:fld>
            <a:endParaRPr lang="en-US">
              <a:solidFill>
                <a:prstClr val="black"/>
              </a:solidFill>
              <a:latin typeface="Calibri"/>
            </a:endParaRPr>
          </a:p>
        </p:txBody>
      </p:sp>
    </p:spTree>
    <p:extLst>
      <p:ext uri="{BB962C8B-B14F-4D97-AF65-F5344CB8AC3E}">
        <p14:creationId xmlns:p14="http://schemas.microsoft.com/office/powerpoint/2010/main" val="22652664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illustration</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10</a:t>
            </a:fld>
            <a:endParaRPr lang="en-US">
              <a:solidFill>
                <a:prstClr val="black"/>
              </a:solidFill>
              <a:latin typeface="Calibri"/>
            </a:endParaRPr>
          </a:p>
        </p:txBody>
      </p:sp>
    </p:spTree>
    <p:extLst>
      <p:ext uri="{BB962C8B-B14F-4D97-AF65-F5344CB8AC3E}">
        <p14:creationId xmlns:p14="http://schemas.microsoft.com/office/powerpoint/2010/main" val="13998536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ends</a:t>
            </a:r>
            <a:r>
              <a:rPr lang="en-US" baseline="0" dirty="0" smtClean="0"/>
              <a:t> the section on interception and moves on to modification and fabrication. Data corruption sources are illustrated on the next slide, and a replay example on the following. It’s helpful here to have students attempt to come up with examples of how each of these can result in a bad outcome.</a:t>
            </a:r>
            <a:endParaRPr lang="en-US" dirty="0"/>
          </a:p>
        </p:txBody>
      </p:sp>
      <p:sp>
        <p:nvSpPr>
          <p:cNvPr id="4" name="Slide Number Placeholder 3"/>
          <p:cNvSpPr>
            <a:spLocks noGrp="1"/>
          </p:cNvSpPr>
          <p:nvPr>
            <p:ph type="sldNum" sz="quarter" idx="10"/>
          </p:nvPr>
        </p:nvSpPr>
        <p:spPr/>
        <p:txBody>
          <a:bodyPr/>
          <a:lstStyle/>
          <a:p>
            <a:fld id="{AE6EF5E0-C2FA-5142-86EE-14490FC049AF}" type="slidenum">
              <a:rPr lang="en-US" smtClean="0">
                <a:solidFill>
                  <a:prstClr val="black"/>
                </a:solidFill>
                <a:latin typeface="Calibri"/>
              </a:rPr>
              <a:pPr/>
              <a:t>12</a:t>
            </a:fld>
            <a:endParaRPr lang="en-US">
              <a:solidFill>
                <a:prstClr val="black"/>
              </a:solidFill>
              <a:latin typeface="Calibri"/>
            </a:endParaRPr>
          </a:p>
        </p:txBody>
      </p:sp>
    </p:spTree>
    <p:extLst>
      <p:ext uri="{BB962C8B-B14F-4D97-AF65-F5344CB8AC3E}">
        <p14:creationId xmlns:p14="http://schemas.microsoft.com/office/powerpoint/2010/main" val="3634672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83C7017-2E48-4E64-B044-BCAFAA2CB1C3}" type="datetime1">
              <a:rPr lang="en-US" smtClean="0"/>
              <a:t>10/15/15</a:t>
            </a:fld>
            <a:endParaRPr lang="en-US"/>
          </a:p>
        </p:txBody>
      </p:sp>
      <p:sp>
        <p:nvSpPr>
          <p:cNvPr id="5" name="Footer Placeholder 4"/>
          <p:cNvSpPr>
            <a:spLocks noGrp="1"/>
          </p:cNvSpPr>
          <p:nvPr>
            <p:ph type="ftr" sz="quarter" idx="11"/>
          </p:nvPr>
        </p:nvSpPr>
        <p:spPr/>
        <p:txBody>
          <a:bodyPr/>
          <a:lstStyle/>
          <a:p>
            <a:r>
              <a:rPr lang="en-US" smtClean="0"/>
              <a:t>From Security in Computing, Fifth Edition, by Charles P. Pfleeger, et al. (ISBN: 9780134085043). Copyright 2015 by Pearson Education, Inc. All rights reserved. </a:t>
            </a:r>
            <a:endParaRPr lang="en-US"/>
          </a:p>
        </p:txBody>
      </p:sp>
      <p:sp>
        <p:nvSpPr>
          <p:cNvPr id="6" name="Slide Number Placeholder 5"/>
          <p:cNvSpPr>
            <a:spLocks noGrp="1"/>
          </p:cNvSpPr>
          <p:nvPr>
            <p:ph type="sldNum" sz="quarter" idx="12"/>
          </p:nvPr>
        </p:nvSpPr>
        <p:spPr/>
        <p:txBody>
          <a:bodyPr/>
          <a:lstStyle/>
          <a:p>
            <a:fld id="{81FC689D-310E-AE42-A975-54F4DF789FF8}" type="slidenum">
              <a:rPr lang="en-US" smtClean="0"/>
              <a:t>‹#›</a:t>
            </a:fld>
            <a:endParaRPr lang="en-US"/>
          </a:p>
        </p:txBody>
      </p:sp>
    </p:spTree>
    <p:extLst>
      <p:ext uri="{BB962C8B-B14F-4D97-AF65-F5344CB8AC3E}">
        <p14:creationId xmlns:p14="http://schemas.microsoft.com/office/powerpoint/2010/main" val="1934896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C561CFE-815C-47CD-8031-D0C0F4E75ED1}" type="datetime1">
              <a:rPr lang="en-US" smtClean="0"/>
              <a:t>10/15/15</a:t>
            </a:fld>
            <a:endParaRPr lang="en-US"/>
          </a:p>
        </p:txBody>
      </p:sp>
      <p:sp>
        <p:nvSpPr>
          <p:cNvPr id="5" name="Footer Placeholder 4"/>
          <p:cNvSpPr>
            <a:spLocks noGrp="1"/>
          </p:cNvSpPr>
          <p:nvPr>
            <p:ph type="ftr" sz="quarter" idx="11"/>
          </p:nvPr>
        </p:nvSpPr>
        <p:spPr/>
        <p:txBody>
          <a:bodyPr/>
          <a:lstStyle/>
          <a:p>
            <a:r>
              <a:rPr lang="en-US" smtClean="0"/>
              <a:t>From Security in Computing, Fifth Edition, by Charles P. Pfleeger, et al. (ISBN: 9780134085043). Copyright 2015 by Pearson Education, Inc. All rights reserved. </a:t>
            </a:r>
            <a:endParaRPr lang="en-US"/>
          </a:p>
        </p:txBody>
      </p:sp>
      <p:sp>
        <p:nvSpPr>
          <p:cNvPr id="6" name="Slide Number Placeholder 5"/>
          <p:cNvSpPr>
            <a:spLocks noGrp="1"/>
          </p:cNvSpPr>
          <p:nvPr>
            <p:ph type="sldNum" sz="quarter" idx="12"/>
          </p:nvPr>
        </p:nvSpPr>
        <p:spPr/>
        <p:txBody>
          <a:bodyPr/>
          <a:lstStyle/>
          <a:p>
            <a:fld id="{81FC689D-310E-AE42-A975-54F4DF789FF8}" type="slidenum">
              <a:rPr lang="en-US" smtClean="0"/>
              <a:t>‹#›</a:t>
            </a:fld>
            <a:endParaRPr lang="en-US"/>
          </a:p>
        </p:txBody>
      </p:sp>
    </p:spTree>
    <p:extLst>
      <p:ext uri="{BB962C8B-B14F-4D97-AF65-F5344CB8AC3E}">
        <p14:creationId xmlns:p14="http://schemas.microsoft.com/office/powerpoint/2010/main" val="1348431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FC1E1C-7236-411F-AC1F-004712616A5B}" type="datetime1">
              <a:rPr lang="en-US" smtClean="0"/>
              <a:t>10/15/15</a:t>
            </a:fld>
            <a:endParaRPr lang="en-US"/>
          </a:p>
        </p:txBody>
      </p:sp>
      <p:sp>
        <p:nvSpPr>
          <p:cNvPr id="5" name="Footer Placeholder 4"/>
          <p:cNvSpPr>
            <a:spLocks noGrp="1"/>
          </p:cNvSpPr>
          <p:nvPr>
            <p:ph type="ftr" sz="quarter" idx="11"/>
          </p:nvPr>
        </p:nvSpPr>
        <p:spPr/>
        <p:txBody>
          <a:bodyPr/>
          <a:lstStyle/>
          <a:p>
            <a:r>
              <a:rPr lang="en-US" smtClean="0"/>
              <a:t>From Security in Computing, Fifth Edition, by Charles P. Pfleeger, et al. (ISBN: 9780134085043). Copyright 2015 by Pearson Education, Inc. All rights reserved. </a:t>
            </a:r>
            <a:endParaRPr lang="en-US"/>
          </a:p>
        </p:txBody>
      </p:sp>
      <p:sp>
        <p:nvSpPr>
          <p:cNvPr id="6" name="Slide Number Placeholder 5"/>
          <p:cNvSpPr>
            <a:spLocks noGrp="1"/>
          </p:cNvSpPr>
          <p:nvPr>
            <p:ph type="sldNum" sz="quarter" idx="12"/>
          </p:nvPr>
        </p:nvSpPr>
        <p:spPr/>
        <p:txBody>
          <a:bodyPr/>
          <a:lstStyle/>
          <a:p>
            <a:fld id="{81FC689D-310E-AE42-A975-54F4DF789FF8}" type="slidenum">
              <a:rPr lang="en-US" smtClean="0"/>
              <a:t>‹#›</a:t>
            </a:fld>
            <a:endParaRPr lang="en-US"/>
          </a:p>
        </p:txBody>
      </p:sp>
    </p:spTree>
    <p:extLst>
      <p:ext uri="{BB962C8B-B14F-4D97-AF65-F5344CB8AC3E}">
        <p14:creationId xmlns:p14="http://schemas.microsoft.com/office/powerpoint/2010/main" val="15502067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52F978-3B33-47FD-AD40-8B3FD8F7AF66}" type="datetime1">
              <a:rPr lang="en-US" smtClean="0">
                <a:latin typeface="Arial"/>
              </a:rPr>
              <a:t>10/15/15</a:t>
            </a:fld>
            <a:endParaRPr lang="en-US">
              <a:latin typeface="Arial"/>
            </a:endParaRPr>
          </a:p>
        </p:txBody>
      </p:sp>
      <p:sp>
        <p:nvSpPr>
          <p:cNvPr id="5"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
        <p:nvSpPr>
          <p:cNvPr id="6" name="Slide Number Placeholder 5"/>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528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A66487-2A97-4E2A-97A6-8475E3BDECED}" type="datetime1">
              <a:rPr lang="en-US" smtClean="0">
                <a:latin typeface="Arial"/>
              </a:rPr>
              <a:t>10/15/15</a:t>
            </a:fld>
            <a:endParaRPr lang="en-US">
              <a:latin typeface="Arial"/>
            </a:endParaRPr>
          </a:p>
        </p:txBody>
      </p:sp>
      <p:sp>
        <p:nvSpPr>
          <p:cNvPr id="6" name="Slide Number Placeholder 5"/>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7"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10039873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92EB0F4-6BE1-459B-A6C0-D9DF32A77066}" type="datetime1">
              <a:rPr lang="en-US" smtClean="0">
                <a:latin typeface="Arial"/>
              </a:rPr>
              <a:t>10/15/15</a:t>
            </a:fld>
            <a:endParaRPr lang="en-US">
              <a:latin typeface="Arial"/>
            </a:endParaRPr>
          </a:p>
        </p:txBody>
      </p:sp>
      <p:sp>
        <p:nvSpPr>
          <p:cNvPr id="6" name="Slide Number Placeholder 5"/>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420913403"/>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DE3A5E4-B01A-4F69-9CF8-CA531EBB0DE7}" type="datetime1">
              <a:rPr lang="en-US" smtClean="0">
                <a:latin typeface="Arial"/>
              </a:rPr>
              <a:t>10/15/15</a:t>
            </a:fld>
            <a:endParaRPr lang="en-US">
              <a:latin typeface="Arial"/>
            </a:endParaRPr>
          </a:p>
        </p:txBody>
      </p:sp>
      <p:sp>
        <p:nvSpPr>
          <p:cNvPr id="7" name="Slide Number Placeholder 6"/>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8"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4537816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15621A1-D104-42F9-86E9-E3EE03D7F2F6}" type="datetime1">
              <a:rPr lang="en-US" smtClean="0">
                <a:latin typeface="Arial"/>
              </a:rPr>
              <a:t>10/15/15</a:t>
            </a:fld>
            <a:endParaRPr lang="en-US">
              <a:latin typeface="Arial"/>
            </a:endParaRPr>
          </a:p>
        </p:txBody>
      </p:sp>
      <p:sp>
        <p:nvSpPr>
          <p:cNvPr id="9" name="Slide Number Placeholder 8"/>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42367181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920A7CD-2B13-4A6C-88AD-1741BEF8D243}" type="datetime1">
              <a:rPr lang="en-US" smtClean="0">
                <a:latin typeface="Arial"/>
              </a:rPr>
              <a:t>10/15/15</a:t>
            </a:fld>
            <a:endParaRPr lang="en-US">
              <a:latin typeface="Arial"/>
            </a:endParaRPr>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6"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25654981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8D3A71-2574-4AA7-B5D4-3C179C72231D}" type="datetime1">
              <a:rPr lang="en-US" smtClean="0">
                <a:latin typeface="Arial"/>
              </a:rPr>
              <a:t>10/15/15</a:t>
            </a:fld>
            <a:endParaRPr lang="en-US">
              <a:latin typeface="Arial"/>
            </a:endParaRPr>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5"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31279372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7709C88-A6F6-4579-A4A3-F7B48865CD3C}" type="datetime1">
              <a:rPr lang="en-US" smtClean="0">
                <a:latin typeface="Arial"/>
              </a:rPr>
              <a:t>10/15/15</a:t>
            </a:fld>
            <a:endParaRPr lang="en-US">
              <a:latin typeface="Arial"/>
            </a:endParaRPr>
          </a:p>
        </p:txBody>
      </p:sp>
      <p:sp>
        <p:nvSpPr>
          <p:cNvPr id="7" name="Slide Number Placeholder 6"/>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36583735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114290-BF5A-40AC-90AA-F4E01DB45280}" type="datetime1">
              <a:rPr lang="en-US" smtClean="0"/>
              <a:t>10/15/15</a:t>
            </a:fld>
            <a:endParaRPr lang="en-US"/>
          </a:p>
        </p:txBody>
      </p:sp>
      <p:sp>
        <p:nvSpPr>
          <p:cNvPr id="5" name="Footer Placeholder 4"/>
          <p:cNvSpPr>
            <a:spLocks noGrp="1"/>
          </p:cNvSpPr>
          <p:nvPr>
            <p:ph type="ftr" sz="quarter" idx="11"/>
          </p:nvPr>
        </p:nvSpPr>
        <p:spPr/>
        <p:txBody>
          <a:bodyPr/>
          <a:lstStyle/>
          <a:p>
            <a:r>
              <a:rPr lang="en-US" smtClean="0"/>
              <a:t>From Security in Computing, Fifth Edition, by Charles P. Pfleeger, et al. (ISBN: 9780134085043). Copyright 2015 by Pearson Education, Inc. All rights reserved. </a:t>
            </a:r>
            <a:endParaRPr lang="en-US"/>
          </a:p>
        </p:txBody>
      </p:sp>
      <p:sp>
        <p:nvSpPr>
          <p:cNvPr id="6" name="Slide Number Placeholder 5"/>
          <p:cNvSpPr>
            <a:spLocks noGrp="1"/>
          </p:cNvSpPr>
          <p:nvPr>
            <p:ph type="sldNum" sz="quarter" idx="12"/>
          </p:nvPr>
        </p:nvSpPr>
        <p:spPr/>
        <p:txBody>
          <a:bodyPr/>
          <a:lstStyle/>
          <a:p>
            <a:fld id="{81FC689D-310E-AE42-A975-54F4DF789FF8}" type="slidenum">
              <a:rPr lang="en-US" smtClean="0"/>
              <a:t>‹#›</a:t>
            </a:fld>
            <a:endParaRPr lang="en-US"/>
          </a:p>
        </p:txBody>
      </p:sp>
    </p:spTree>
    <p:extLst>
      <p:ext uri="{BB962C8B-B14F-4D97-AF65-F5344CB8AC3E}">
        <p14:creationId xmlns:p14="http://schemas.microsoft.com/office/powerpoint/2010/main" val="11697351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8C191F8-FE2A-4B5B-AA83-314F280BCB75}" type="datetime1">
              <a:rPr lang="en-US" smtClean="0">
                <a:latin typeface="Arial"/>
              </a:rPr>
              <a:t>10/15/15</a:t>
            </a:fld>
            <a:endParaRPr lang="en-US">
              <a:latin typeface="Arial"/>
            </a:endParaRPr>
          </a:p>
        </p:txBody>
      </p:sp>
      <p:sp>
        <p:nvSpPr>
          <p:cNvPr id="7" name="Slide Number Placeholder 6"/>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8"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25737435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591C564-2AAB-4540-B552-6D351D136522}" type="datetime1">
              <a:rPr lang="en-US" smtClean="0">
                <a:latin typeface="Arial"/>
              </a:rPr>
              <a:t>10/15/15</a:t>
            </a:fld>
            <a:endParaRPr lang="en-US">
              <a:latin typeface="Arial"/>
            </a:endParaRPr>
          </a:p>
        </p:txBody>
      </p:sp>
      <p:sp>
        <p:nvSpPr>
          <p:cNvPr id="6" name="Slide Number Placeholder 5"/>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7"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24844671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403623-A2BA-4D8C-A1EE-37548D78F88D}" type="datetime1">
              <a:rPr lang="en-US" smtClean="0">
                <a:latin typeface="Arial"/>
              </a:rPr>
              <a:t>10/15/15</a:t>
            </a:fld>
            <a:endParaRPr lang="en-US">
              <a:latin typeface="Arial"/>
            </a:endParaRPr>
          </a:p>
        </p:txBody>
      </p:sp>
      <p:sp>
        <p:nvSpPr>
          <p:cNvPr id="6" name="Slide Number Placeholder 5"/>
          <p:cNvSpPr>
            <a:spLocks noGrp="1"/>
          </p:cNvSpPr>
          <p:nvPr>
            <p:ph type="sldNum" sz="quarter" idx="12"/>
          </p:nvPr>
        </p:nvSpPr>
        <p:spPr/>
        <p:txBody>
          <a:bodyPr/>
          <a:lstStyle/>
          <a:p>
            <a:fld id="{5BFA158B-7C94-F543-87DB-41F59EA4FAFA}" type="slidenum">
              <a:rPr lang="en-US" smtClean="0">
                <a:latin typeface="Arial"/>
              </a:rPr>
              <a:pPr/>
              <a:t>‹#›</a:t>
            </a:fld>
            <a:endParaRPr lang="en-US">
              <a:latin typeface="Arial"/>
            </a:endParaRPr>
          </a:p>
        </p:txBody>
      </p:sp>
      <p:sp>
        <p:nvSpPr>
          <p:cNvPr id="7"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10874443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7F2500F-6B1B-4B2F-B360-FF98BFB941E1}" type="datetime1">
              <a:rPr lang="en-US" smtClean="0">
                <a:latin typeface="Arial"/>
              </a:rPr>
              <a:t>10/15/15</a:t>
            </a:fld>
            <a:endParaRPr lang="en-US">
              <a:latin typeface="Arial"/>
            </a:endParaRPr>
          </a:p>
        </p:txBody>
      </p:sp>
      <p:sp>
        <p:nvSpPr>
          <p:cNvPr id="6" name="Slide Number Placeholder 5"/>
          <p:cNvSpPr>
            <a:spLocks noGrp="1"/>
          </p:cNvSpPr>
          <p:nvPr>
            <p:ph type="sldNum" sz="quarter" idx="12"/>
          </p:nvPr>
        </p:nvSpPr>
        <p:spPr/>
        <p:txBody>
          <a:bodyPr/>
          <a:lstStyle/>
          <a:p>
            <a:fld id="{FD01F0F2-74A4-EF40-82B3-DFFDF0BA3880}" type="slidenum">
              <a:rPr lang="en-US" smtClean="0">
                <a:latin typeface="Arial"/>
              </a:rPr>
              <a:pPr/>
              <a:t>‹#›</a:t>
            </a:fld>
            <a:endParaRPr lang="en-US">
              <a:latin typeface="Arial"/>
            </a:endParaRPr>
          </a:p>
        </p:txBody>
      </p:sp>
      <p:sp>
        <p:nvSpPr>
          <p:cNvPr id="7" name="Footer Placeholder 4"/>
          <p:cNvSpPr>
            <a:spLocks noGrp="1"/>
          </p:cNvSpPr>
          <p:nvPr>
            <p:ph type="ftr" sz="quarter" idx="11"/>
          </p:nvPr>
        </p:nvSpPr>
        <p:spPr>
          <a:xfrm>
            <a:off x="0" y="6554574"/>
            <a:ext cx="9144000" cy="329184"/>
          </a:xfrm>
        </p:spPr>
        <p:txBody>
          <a:bodyPr/>
          <a:lstStyle>
            <a:lvl1pPr>
              <a:defRPr sz="950">
                <a:solidFill>
                  <a:schemeClr val="tx1"/>
                </a:solidFill>
              </a:defRPr>
            </a:lvl1p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2828547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C5D716-09AE-4689-AE15-0FFC3BBF7952}" type="datetime1">
              <a:rPr lang="en-US" smtClean="0"/>
              <a:t>10/15/15</a:t>
            </a:fld>
            <a:endParaRPr lang="en-US"/>
          </a:p>
        </p:txBody>
      </p:sp>
      <p:sp>
        <p:nvSpPr>
          <p:cNvPr id="5" name="Footer Placeholder 4"/>
          <p:cNvSpPr>
            <a:spLocks noGrp="1"/>
          </p:cNvSpPr>
          <p:nvPr>
            <p:ph type="ftr" sz="quarter" idx="11"/>
          </p:nvPr>
        </p:nvSpPr>
        <p:spPr/>
        <p:txBody>
          <a:bodyPr/>
          <a:lstStyle/>
          <a:p>
            <a:r>
              <a:rPr lang="en-US" smtClean="0"/>
              <a:t>From Security in Computing, Fifth Edition, by Charles P. Pfleeger, et al. (ISBN: 9780134085043). Copyright 2015 by Pearson Education, Inc. All rights reserved. </a:t>
            </a:r>
            <a:endParaRPr lang="en-US"/>
          </a:p>
        </p:txBody>
      </p:sp>
      <p:sp>
        <p:nvSpPr>
          <p:cNvPr id="6" name="Slide Number Placeholder 5"/>
          <p:cNvSpPr>
            <a:spLocks noGrp="1"/>
          </p:cNvSpPr>
          <p:nvPr>
            <p:ph type="sldNum" sz="quarter" idx="12"/>
          </p:nvPr>
        </p:nvSpPr>
        <p:spPr/>
        <p:txBody>
          <a:bodyPr/>
          <a:lstStyle/>
          <a:p>
            <a:fld id="{81FC689D-310E-AE42-A975-54F4DF789FF8}" type="slidenum">
              <a:rPr lang="en-US" smtClean="0"/>
              <a:t>‹#›</a:t>
            </a:fld>
            <a:endParaRPr lang="en-US"/>
          </a:p>
        </p:txBody>
      </p:sp>
    </p:spTree>
    <p:extLst>
      <p:ext uri="{BB962C8B-B14F-4D97-AF65-F5344CB8AC3E}">
        <p14:creationId xmlns:p14="http://schemas.microsoft.com/office/powerpoint/2010/main" val="106955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1DD33DC-5D5A-452D-B85E-C7DC5407396B}" type="datetime1">
              <a:rPr lang="en-US" smtClean="0"/>
              <a:t>10/15/15</a:t>
            </a:fld>
            <a:endParaRPr lang="en-US"/>
          </a:p>
        </p:txBody>
      </p:sp>
      <p:sp>
        <p:nvSpPr>
          <p:cNvPr id="6" name="Footer Placeholder 5"/>
          <p:cNvSpPr>
            <a:spLocks noGrp="1"/>
          </p:cNvSpPr>
          <p:nvPr>
            <p:ph type="ftr" sz="quarter" idx="11"/>
          </p:nvPr>
        </p:nvSpPr>
        <p:spPr/>
        <p:txBody>
          <a:bodyPr/>
          <a:lstStyle/>
          <a:p>
            <a:r>
              <a:rPr lang="en-US" smtClean="0"/>
              <a:t>From Security in Computing, Fifth Edition, by Charles P. Pfleeger, et al. (ISBN: 9780134085043). Copyright 2015 by Pearson Education, Inc. All rights reserved. </a:t>
            </a:r>
            <a:endParaRPr lang="en-US"/>
          </a:p>
        </p:txBody>
      </p:sp>
      <p:sp>
        <p:nvSpPr>
          <p:cNvPr id="7" name="Slide Number Placeholder 6"/>
          <p:cNvSpPr>
            <a:spLocks noGrp="1"/>
          </p:cNvSpPr>
          <p:nvPr>
            <p:ph type="sldNum" sz="quarter" idx="12"/>
          </p:nvPr>
        </p:nvSpPr>
        <p:spPr/>
        <p:txBody>
          <a:bodyPr/>
          <a:lstStyle/>
          <a:p>
            <a:fld id="{81FC689D-310E-AE42-A975-54F4DF789FF8}" type="slidenum">
              <a:rPr lang="en-US" smtClean="0"/>
              <a:t>‹#›</a:t>
            </a:fld>
            <a:endParaRPr lang="en-US"/>
          </a:p>
        </p:txBody>
      </p:sp>
    </p:spTree>
    <p:extLst>
      <p:ext uri="{BB962C8B-B14F-4D97-AF65-F5344CB8AC3E}">
        <p14:creationId xmlns:p14="http://schemas.microsoft.com/office/powerpoint/2010/main" val="775759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65C3411-2CC2-4B29-8368-0BB28CF063DA}" type="datetime1">
              <a:rPr lang="en-US" smtClean="0"/>
              <a:t>10/15/15</a:t>
            </a:fld>
            <a:endParaRPr lang="en-US"/>
          </a:p>
        </p:txBody>
      </p:sp>
      <p:sp>
        <p:nvSpPr>
          <p:cNvPr id="8" name="Footer Placeholder 7"/>
          <p:cNvSpPr>
            <a:spLocks noGrp="1"/>
          </p:cNvSpPr>
          <p:nvPr>
            <p:ph type="ftr" sz="quarter" idx="11"/>
          </p:nvPr>
        </p:nvSpPr>
        <p:spPr/>
        <p:txBody>
          <a:bodyPr/>
          <a:lstStyle/>
          <a:p>
            <a:r>
              <a:rPr lang="en-US" smtClean="0"/>
              <a:t>From Security in Computing, Fifth Edition, by Charles P. Pfleeger, et al. (ISBN: 9780134085043). Copyright 2015 by Pearson Education, Inc. All rights reserved. </a:t>
            </a:r>
            <a:endParaRPr lang="en-US"/>
          </a:p>
        </p:txBody>
      </p:sp>
      <p:sp>
        <p:nvSpPr>
          <p:cNvPr id="9" name="Slide Number Placeholder 8"/>
          <p:cNvSpPr>
            <a:spLocks noGrp="1"/>
          </p:cNvSpPr>
          <p:nvPr>
            <p:ph type="sldNum" sz="quarter" idx="12"/>
          </p:nvPr>
        </p:nvSpPr>
        <p:spPr/>
        <p:txBody>
          <a:bodyPr/>
          <a:lstStyle/>
          <a:p>
            <a:fld id="{81FC689D-310E-AE42-A975-54F4DF789FF8}" type="slidenum">
              <a:rPr lang="en-US" smtClean="0"/>
              <a:t>‹#›</a:t>
            </a:fld>
            <a:endParaRPr lang="en-US"/>
          </a:p>
        </p:txBody>
      </p:sp>
    </p:spTree>
    <p:extLst>
      <p:ext uri="{BB962C8B-B14F-4D97-AF65-F5344CB8AC3E}">
        <p14:creationId xmlns:p14="http://schemas.microsoft.com/office/powerpoint/2010/main" val="1364639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DE2ECE-14C4-41BB-BE4F-68C6A017ACCE}" type="datetime1">
              <a:rPr lang="en-US" smtClean="0"/>
              <a:t>10/15/15</a:t>
            </a:fld>
            <a:endParaRPr lang="en-US"/>
          </a:p>
        </p:txBody>
      </p:sp>
      <p:sp>
        <p:nvSpPr>
          <p:cNvPr id="4" name="Footer Placeholder 3"/>
          <p:cNvSpPr>
            <a:spLocks noGrp="1"/>
          </p:cNvSpPr>
          <p:nvPr>
            <p:ph type="ftr" sz="quarter" idx="11"/>
          </p:nvPr>
        </p:nvSpPr>
        <p:spPr/>
        <p:txBody>
          <a:bodyPr/>
          <a:lstStyle/>
          <a:p>
            <a:r>
              <a:rPr lang="en-US" smtClean="0"/>
              <a:t>From Security in Computing, Fifth Edition, by Charles P. Pfleeger, et al. (ISBN: 9780134085043). Copyright 2015 by Pearson Education, Inc. All rights reserved. </a:t>
            </a:r>
            <a:endParaRPr lang="en-US"/>
          </a:p>
        </p:txBody>
      </p:sp>
      <p:sp>
        <p:nvSpPr>
          <p:cNvPr id="5" name="Slide Number Placeholder 4"/>
          <p:cNvSpPr>
            <a:spLocks noGrp="1"/>
          </p:cNvSpPr>
          <p:nvPr>
            <p:ph type="sldNum" sz="quarter" idx="12"/>
          </p:nvPr>
        </p:nvSpPr>
        <p:spPr/>
        <p:txBody>
          <a:bodyPr/>
          <a:lstStyle/>
          <a:p>
            <a:fld id="{81FC689D-310E-AE42-A975-54F4DF789FF8}" type="slidenum">
              <a:rPr lang="en-US" smtClean="0"/>
              <a:t>‹#›</a:t>
            </a:fld>
            <a:endParaRPr lang="en-US"/>
          </a:p>
        </p:txBody>
      </p:sp>
    </p:spTree>
    <p:extLst>
      <p:ext uri="{BB962C8B-B14F-4D97-AF65-F5344CB8AC3E}">
        <p14:creationId xmlns:p14="http://schemas.microsoft.com/office/powerpoint/2010/main" val="2343234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F7955C-ABB2-49AD-8150-FAF3E71FF305}" type="datetime1">
              <a:rPr lang="en-US" smtClean="0"/>
              <a:t>10/15/15</a:t>
            </a:fld>
            <a:endParaRPr lang="en-US"/>
          </a:p>
        </p:txBody>
      </p:sp>
      <p:sp>
        <p:nvSpPr>
          <p:cNvPr id="3" name="Footer Placeholder 2"/>
          <p:cNvSpPr>
            <a:spLocks noGrp="1"/>
          </p:cNvSpPr>
          <p:nvPr>
            <p:ph type="ftr" sz="quarter" idx="11"/>
          </p:nvPr>
        </p:nvSpPr>
        <p:spPr/>
        <p:txBody>
          <a:bodyPr/>
          <a:lstStyle/>
          <a:p>
            <a:r>
              <a:rPr lang="en-US" smtClean="0"/>
              <a:t>From Security in Computing, Fifth Edition, by Charles P. Pfleeger, et al. (ISBN: 9780134085043). Copyright 2015 by Pearson Education, Inc. All rights reserved. </a:t>
            </a:r>
            <a:endParaRPr lang="en-US"/>
          </a:p>
        </p:txBody>
      </p:sp>
      <p:sp>
        <p:nvSpPr>
          <p:cNvPr id="4" name="Slide Number Placeholder 3"/>
          <p:cNvSpPr>
            <a:spLocks noGrp="1"/>
          </p:cNvSpPr>
          <p:nvPr>
            <p:ph type="sldNum" sz="quarter" idx="12"/>
          </p:nvPr>
        </p:nvSpPr>
        <p:spPr/>
        <p:txBody>
          <a:bodyPr/>
          <a:lstStyle/>
          <a:p>
            <a:fld id="{81FC689D-310E-AE42-A975-54F4DF789FF8}" type="slidenum">
              <a:rPr lang="en-US" smtClean="0"/>
              <a:t>‹#›</a:t>
            </a:fld>
            <a:endParaRPr lang="en-US"/>
          </a:p>
        </p:txBody>
      </p:sp>
    </p:spTree>
    <p:extLst>
      <p:ext uri="{BB962C8B-B14F-4D97-AF65-F5344CB8AC3E}">
        <p14:creationId xmlns:p14="http://schemas.microsoft.com/office/powerpoint/2010/main" val="397528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9D7E2D-F6C9-4E74-83CF-4717CF11916E}" type="datetime1">
              <a:rPr lang="en-US" smtClean="0"/>
              <a:t>10/15/15</a:t>
            </a:fld>
            <a:endParaRPr lang="en-US"/>
          </a:p>
        </p:txBody>
      </p:sp>
      <p:sp>
        <p:nvSpPr>
          <p:cNvPr id="6" name="Footer Placeholder 5"/>
          <p:cNvSpPr>
            <a:spLocks noGrp="1"/>
          </p:cNvSpPr>
          <p:nvPr>
            <p:ph type="ftr" sz="quarter" idx="11"/>
          </p:nvPr>
        </p:nvSpPr>
        <p:spPr/>
        <p:txBody>
          <a:bodyPr/>
          <a:lstStyle/>
          <a:p>
            <a:r>
              <a:rPr lang="en-US" smtClean="0"/>
              <a:t>From Security in Computing, Fifth Edition, by Charles P. Pfleeger, et al. (ISBN: 9780134085043). Copyright 2015 by Pearson Education, Inc. All rights reserved. </a:t>
            </a:r>
            <a:endParaRPr lang="en-US"/>
          </a:p>
        </p:txBody>
      </p:sp>
      <p:sp>
        <p:nvSpPr>
          <p:cNvPr id="7" name="Slide Number Placeholder 6"/>
          <p:cNvSpPr>
            <a:spLocks noGrp="1"/>
          </p:cNvSpPr>
          <p:nvPr>
            <p:ph type="sldNum" sz="quarter" idx="12"/>
          </p:nvPr>
        </p:nvSpPr>
        <p:spPr/>
        <p:txBody>
          <a:bodyPr/>
          <a:lstStyle/>
          <a:p>
            <a:fld id="{81FC689D-310E-AE42-A975-54F4DF789FF8}" type="slidenum">
              <a:rPr lang="en-US" smtClean="0"/>
              <a:t>‹#›</a:t>
            </a:fld>
            <a:endParaRPr lang="en-US"/>
          </a:p>
        </p:txBody>
      </p:sp>
    </p:spTree>
    <p:extLst>
      <p:ext uri="{BB962C8B-B14F-4D97-AF65-F5344CB8AC3E}">
        <p14:creationId xmlns:p14="http://schemas.microsoft.com/office/powerpoint/2010/main" val="26771756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D564EF1-74CC-4BE5-BDA8-A16DCCE34178}" type="datetime1">
              <a:rPr lang="en-US" smtClean="0"/>
              <a:t>10/15/15</a:t>
            </a:fld>
            <a:endParaRPr lang="en-US"/>
          </a:p>
        </p:txBody>
      </p:sp>
      <p:sp>
        <p:nvSpPr>
          <p:cNvPr id="6" name="Footer Placeholder 5"/>
          <p:cNvSpPr>
            <a:spLocks noGrp="1"/>
          </p:cNvSpPr>
          <p:nvPr>
            <p:ph type="ftr" sz="quarter" idx="11"/>
          </p:nvPr>
        </p:nvSpPr>
        <p:spPr/>
        <p:txBody>
          <a:bodyPr/>
          <a:lstStyle/>
          <a:p>
            <a:r>
              <a:rPr lang="en-US" smtClean="0"/>
              <a:t>From Security in Computing, Fifth Edition, by Charles P. Pfleeger, et al. (ISBN: 9780134085043). Copyright 2015 by Pearson Education, Inc. All rights reserved. </a:t>
            </a:r>
            <a:endParaRPr lang="en-US"/>
          </a:p>
        </p:txBody>
      </p:sp>
      <p:sp>
        <p:nvSpPr>
          <p:cNvPr id="7" name="Slide Number Placeholder 6"/>
          <p:cNvSpPr>
            <a:spLocks noGrp="1"/>
          </p:cNvSpPr>
          <p:nvPr>
            <p:ph type="sldNum" sz="quarter" idx="12"/>
          </p:nvPr>
        </p:nvSpPr>
        <p:spPr/>
        <p:txBody>
          <a:bodyPr/>
          <a:lstStyle/>
          <a:p>
            <a:fld id="{81FC689D-310E-AE42-A975-54F4DF789FF8}" type="slidenum">
              <a:rPr lang="en-US" smtClean="0"/>
              <a:t>‹#›</a:t>
            </a:fld>
            <a:endParaRPr lang="en-US"/>
          </a:p>
        </p:txBody>
      </p:sp>
    </p:spTree>
    <p:extLst>
      <p:ext uri="{BB962C8B-B14F-4D97-AF65-F5344CB8AC3E}">
        <p14:creationId xmlns:p14="http://schemas.microsoft.com/office/powerpoint/2010/main" val="34845208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339F43-A647-45F2-842D-91C04144A634}" type="datetime1">
              <a:rPr lang="en-US" smtClean="0"/>
              <a:t>10/15/15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From Security in Computing, Fifth Edition, by Charles P. Pfleeger, et al. (ISBN: 9780134085043). Copyright 2015 by Pearson Education, Inc. All rights reserved. </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FC689D-310E-AE42-A975-54F4DF789FF8}" type="slidenum">
              <a:rPr lang="en-US" smtClean="0"/>
              <a:t>‹#›</a:t>
            </a:fld>
            <a:endParaRPr lang="en-US"/>
          </a:p>
        </p:txBody>
      </p:sp>
    </p:spTree>
    <p:extLst>
      <p:ext uri="{BB962C8B-B14F-4D97-AF65-F5344CB8AC3E}">
        <p14:creationId xmlns:p14="http://schemas.microsoft.com/office/powerpoint/2010/main" val="40183536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a:endParaRPr>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a:endParaRPr>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ADE60238-102C-4490-AF3F-130BA3F6292F}" type="datetime1">
              <a:rPr lang="en-US" smtClean="0">
                <a:latin typeface="Arial"/>
              </a:rPr>
              <a:t>10/15/15</a:t>
            </a:fld>
            <a:endParaRPr lang="en-US">
              <a:latin typeface="Arial"/>
            </a:endParaRPr>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r>
              <a:rPr lang="en-US" smtClean="0">
                <a:latin typeface="Arial"/>
              </a:rPr>
              <a:t>From Security in Computing, Fifth Edition, by Charles P. Pfleeger, et al. (ISBN: 9780134085043). Copyright 2015 by Pearson Education, Inc. All rights reserved. </a:t>
            </a:r>
            <a:endParaRPr lang="en-US">
              <a:latin typeface="Arial"/>
            </a:endParaRPr>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5BFA158B-7C94-F543-87DB-41F59EA4FAFA}" type="slidenum">
              <a:rPr lang="en-US" smtClean="0">
                <a:latin typeface="Arial"/>
              </a:rPr>
              <a:pPr/>
              <a:t>‹#›</a:t>
            </a:fld>
            <a:endParaRPr lang="en-US">
              <a:latin typeface="Arial"/>
            </a:endParaRPr>
          </a:p>
        </p:txBody>
      </p:sp>
    </p:spTree>
    <p:extLst>
      <p:ext uri="{BB962C8B-B14F-4D97-AF65-F5344CB8AC3E}">
        <p14:creationId xmlns:p14="http://schemas.microsoft.com/office/powerpoint/2010/main" val="34805977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comments" Target="../comments/comment2.xml"/><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7.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8.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9.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1.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2.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4.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1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16.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17.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18.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19.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20.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21.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bin"/><Relationship Id="rId4" Type="http://schemas.openxmlformats.org/officeDocument/2006/relationships/package" Target="../embeddings/Microsoft_Word_Document2.docx"/><Relationship Id="rId5" Type="http://schemas.openxmlformats.org/officeDocument/2006/relationships/image" Target="../media/image22.png"/><Relationship Id="rId1" Type="http://schemas.openxmlformats.org/officeDocument/2006/relationships/vmlDrawing" Target="../drawings/vmlDrawing2.vml"/><Relationship Id="rId2"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3.bin"/><Relationship Id="rId4" Type="http://schemas.openxmlformats.org/officeDocument/2006/relationships/package" Target="../embeddings/Microsoft_Word_Document3.docx"/><Relationship Id="rId5" Type="http://schemas.openxmlformats.org/officeDocument/2006/relationships/image" Target="../media/image23.png"/><Relationship Id="rId1" Type="http://schemas.openxmlformats.org/officeDocument/2006/relationships/vmlDrawing" Target="../drawings/vmlDrawing3.vml"/><Relationship Id="rId2"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24.ti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25.ti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26.ti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image" Target="../media/image27.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 Id="rId3" Type="http://schemas.openxmlformats.org/officeDocument/2006/relationships/image" Target="../media/image28.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 Id="rId3" Type="http://schemas.openxmlformats.org/officeDocument/2006/relationships/image" Target="../media/image2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4" Type="http://schemas.openxmlformats.org/officeDocument/2006/relationships/oleObject" Target="../embeddings/oleObject1.bin"/><Relationship Id="rId5" Type="http://schemas.openxmlformats.org/officeDocument/2006/relationships/package" Target="../embeddings/Microsoft_Word_Document1.docx"/><Relationship Id="rId6" Type="http://schemas.openxmlformats.org/officeDocument/2006/relationships/image" Target="../media/image3.png"/><Relationship Id="rId7" Type="http://schemas.openxmlformats.org/officeDocument/2006/relationships/comments" Target="../comments/comment1.xml"/><Relationship Id="rId1" Type="http://schemas.openxmlformats.org/officeDocument/2006/relationships/vmlDrawing" Target="../drawings/vmlDrawing1.vml"/><Relationship Id="rId2"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 Id="rId3" Type="http://schemas.openxmlformats.org/officeDocument/2006/relationships/image" Target="../media/image30.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 Id="rId3" Type="http://schemas.openxmlformats.org/officeDocument/2006/relationships/image" Target="../media/image31.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 Id="rId3" Type="http://schemas.openxmlformats.org/officeDocument/2006/relationships/image" Target="../media/image32.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 Id="rId3" Type="http://schemas.openxmlformats.org/officeDocument/2006/relationships/image" Target="../media/image33.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 Id="rId3" Type="http://schemas.openxmlformats.org/officeDocument/2006/relationships/image" Target="../media/image34.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 Id="rId3" Type="http://schemas.openxmlformats.org/officeDocument/2006/relationships/image" Target="../media/image35.ti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4.bin"/><Relationship Id="rId4" Type="http://schemas.openxmlformats.org/officeDocument/2006/relationships/package" Target="../embeddings/Microsoft_Word_Document4.docx"/><Relationship Id="rId5" Type="http://schemas.openxmlformats.org/officeDocument/2006/relationships/image" Target="../media/image36.png"/><Relationship Id="rId6" Type="http://schemas.openxmlformats.org/officeDocument/2006/relationships/comments" Target="../comments/comment3.xml"/><Relationship Id="rId1" Type="http://schemas.openxmlformats.org/officeDocument/2006/relationships/vmlDrawing" Target="../drawings/vmlDrawing4.vml"/><Relationship Id="rId2"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 Id="rId3" Type="http://schemas.openxmlformats.org/officeDocument/2006/relationships/image" Target="../media/image37.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 Id="rId3" Type="http://schemas.openxmlformats.org/officeDocument/2006/relationships/image" Target="../media/image38.em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 Id="rId3" Type="http://schemas.openxmlformats.org/officeDocument/2006/relationships/image" Target="../media/image39.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 Id="rId3" Type="http://schemas.openxmlformats.org/officeDocument/2006/relationships/image" Target="../media/image40.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5.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a:t>
            </a:r>
            <a:r>
              <a:rPr lang="en-US" dirty="0" smtClean="0"/>
              <a:t>ecurity in Computing,</a:t>
            </a:r>
            <a:br>
              <a:rPr lang="en-US" dirty="0" smtClean="0"/>
            </a:br>
            <a:r>
              <a:rPr lang="en-US" dirty="0" smtClean="0"/>
              <a:t>Fifth Edition</a:t>
            </a:r>
            <a:endParaRPr lang="en-US" dirty="0"/>
          </a:p>
        </p:txBody>
      </p:sp>
      <p:sp>
        <p:nvSpPr>
          <p:cNvPr id="3" name="Subtitle 2"/>
          <p:cNvSpPr>
            <a:spLocks noGrp="1"/>
          </p:cNvSpPr>
          <p:nvPr>
            <p:ph type="subTitle" idx="1"/>
          </p:nvPr>
        </p:nvSpPr>
        <p:spPr/>
        <p:txBody>
          <a:bodyPr/>
          <a:lstStyle/>
          <a:p>
            <a:r>
              <a:rPr lang="en-US" dirty="0" smtClean="0"/>
              <a:t>Chapter 6: Networks</a:t>
            </a:r>
            <a:endParaRPr lang="en-US" dirty="0"/>
          </a:p>
        </p:txBody>
      </p:sp>
      <p:sp>
        <p:nvSpPr>
          <p:cNvPr id="4" name="Footer Placeholder 3"/>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
        <p:nvSpPr>
          <p:cNvPr id="5" name="Slide Number Placeholder 4"/>
          <p:cNvSpPr>
            <a:spLocks noGrp="1"/>
          </p:cNvSpPr>
          <p:nvPr>
            <p:ph type="sldNum" sz="quarter" idx="12"/>
          </p:nvPr>
        </p:nvSpPr>
        <p:spPr/>
        <p:txBody>
          <a:bodyPr/>
          <a:lstStyle/>
          <a:p>
            <a:fld id="{5BFA158B-7C94-F543-87DB-41F59EA4FAFA}" type="slidenum">
              <a:rPr lang="en-US" smtClean="0">
                <a:latin typeface="Arial"/>
              </a:rPr>
              <a:pPr/>
              <a:t>1</a:t>
            </a:fld>
            <a:endParaRPr lang="en-US">
              <a:latin typeface="Arial"/>
            </a:endParaRPr>
          </a:p>
        </p:txBody>
      </p:sp>
    </p:spTree>
    <p:extLst>
      <p:ext uri="{BB962C8B-B14F-4D97-AF65-F5344CB8AC3E}">
        <p14:creationId xmlns:p14="http://schemas.microsoft.com/office/powerpoint/2010/main" val="1011174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Unknown Perimeter</a:t>
            </a:r>
            <a:endParaRPr lang="en-US" dirty="0"/>
          </a:p>
        </p:txBody>
      </p:sp>
      <p:pic>
        <p:nvPicPr>
          <p:cNvPr id="5" name="Content Placeholder 4" descr="fig06-07.eps"/>
          <p:cNvPicPr>
            <a:picLocks noGrp="1" noChangeAspect="1"/>
          </p:cNvPicPr>
          <p:nvPr>
            <p:ph idx="1"/>
          </p:nvPr>
        </p:nvPicPr>
        <p:blipFill rotWithShape="1">
          <a:blip r:embed="rId3">
            <a:extLst>
              <a:ext uri="{28A0092B-C50C-407E-A947-70E740481C1C}">
                <a14:useLocalDpi xmlns:a14="http://schemas.microsoft.com/office/drawing/2010/main" val="0"/>
              </a:ext>
            </a:extLst>
          </a:blip>
          <a:srcRect l="-7769" t="-3598" r="-3760" b="-3120"/>
          <a:stretch/>
        </p:blipFill>
        <p:spPr>
          <a:xfrm>
            <a:off x="1659185" y="1381500"/>
            <a:ext cx="5822700" cy="521208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10</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4211954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Unknown Path</a:t>
            </a:r>
            <a:endParaRPr lang="en-US" dirty="0"/>
          </a:p>
        </p:txBody>
      </p:sp>
      <p:pic>
        <p:nvPicPr>
          <p:cNvPr id="5" name="Content Placeholder 4" descr="fig06-08.eps"/>
          <p:cNvPicPr>
            <a:picLocks noGrp="1" noChangeAspect="1"/>
          </p:cNvPicPr>
          <p:nvPr>
            <p:ph idx="1"/>
          </p:nvPr>
        </p:nvPicPr>
        <p:blipFill rotWithShape="1">
          <a:blip r:embed="rId2">
            <a:extLst>
              <a:ext uri="{28A0092B-C50C-407E-A947-70E740481C1C}">
                <a14:useLocalDpi xmlns:a14="http://schemas.microsoft.com/office/drawing/2010/main" val="0"/>
              </a:ext>
            </a:extLst>
          </a:blip>
          <a:srcRect l="-1725" t="-2925" r="-2506" b="-4839"/>
          <a:stretch/>
        </p:blipFill>
        <p:spPr>
          <a:xfrm>
            <a:off x="367396" y="1583765"/>
            <a:ext cx="8402917" cy="4936712"/>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11</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904855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Modification and Fabrication</a:t>
            </a:r>
            <a:endParaRPr lang="en-US" dirty="0"/>
          </a:p>
        </p:txBody>
      </p:sp>
      <p:sp>
        <p:nvSpPr>
          <p:cNvPr id="3" name="Content Placeholder 2"/>
          <p:cNvSpPr>
            <a:spLocks noGrp="1"/>
          </p:cNvSpPr>
          <p:nvPr>
            <p:ph idx="1"/>
          </p:nvPr>
        </p:nvSpPr>
        <p:spPr/>
        <p:txBody>
          <a:bodyPr>
            <a:normAutofit/>
          </a:bodyPr>
          <a:lstStyle/>
          <a:p>
            <a:r>
              <a:rPr lang="en-US" dirty="0" smtClean="0"/>
              <a:t>Data corruption</a:t>
            </a:r>
          </a:p>
          <a:p>
            <a:pPr lvl="1"/>
            <a:r>
              <a:rPr lang="en-US" dirty="0" smtClean="0"/>
              <a:t>May be intentional or unintentional, malicious or </a:t>
            </a:r>
            <a:r>
              <a:rPr lang="en-US" dirty="0" err="1" smtClean="0"/>
              <a:t>nonmalicious</a:t>
            </a:r>
            <a:r>
              <a:rPr lang="en-US" dirty="0" smtClean="0"/>
              <a:t>, directed or random</a:t>
            </a:r>
          </a:p>
          <a:p>
            <a:r>
              <a:rPr lang="en-US" dirty="0" smtClean="0"/>
              <a:t>Sequencing</a:t>
            </a:r>
          </a:p>
          <a:p>
            <a:pPr lvl="1"/>
            <a:r>
              <a:rPr lang="en-US" dirty="0" smtClean="0"/>
              <a:t>Permuting the order of data, such as packets arriving in sequence</a:t>
            </a:r>
          </a:p>
          <a:p>
            <a:r>
              <a:rPr lang="en-US" dirty="0" smtClean="0"/>
              <a:t>Substitution</a:t>
            </a:r>
          </a:p>
          <a:p>
            <a:pPr lvl="1"/>
            <a:r>
              <a:rPr lang="en-US" dirty="0" smtClean="0"/>
              <a:t>Replacement of one piece of a data stream with another</a:t>
            </a:r>
          </a:p>
          <a:p>
            <a:r>
              <a:rPr lang="en-US" dirty="0" smtClean="0"/>
              <a:t>Insertion</a:t>
            </a:r>
          </a:p>
          <a:p>
            <a:pPr lvl="1"/>
            <a:r>
              <a:rPr lang="en-US" dirty="0" smtClean="0"/>
              <a:t>A form of substitution in which data values are inserted into a stream</a:t>
            </a:r>
          </a:p>
          <a:p>
            <a:r>
              <a:rPr lang="en-US" dirty="0" smtClean="0"/>
              <a:t>Replay</a:t>
            </a:r>
          </a:p>
          <a:p>
            <a:pPr lvl="1"/>
            <a:r>
              <a:rPr lang="en-US" dirty="0" smtClean="0"/>
              <a:t>Legitimate data are intercepted and reused</a:t>
            </a:r>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12</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942868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Sources of Data Corruption</a:t>
            </a:r>
            <a:endParaRPr lang="en-US" dirty="0"/>
          </a:p>
        </p:txBody>
      </p:sp>
      <p:pic>
        <p:nvPicPr>
          <p:cNvPr id="5" name="Content Placeholder 4" descr="fig06-09.eps"/>
          <p:cNvPicPr>
            <a:picLocks noGrp="1" noChangeAspect="1"/>
          </p:cNvPicPr>
          <p:nvPr>
            <p:ph idx="1"/>
          </p:nvPr>
        </p:nvPicPr>
        <p:blipFill rotWithShape="1">
          <a:blip r:embed="rId2">
            <a:extLst>
              <a:ext uri="{28A0092B-C50C-407E-A947-70E740481C1C}">
                <a14:useLocalDpi xmlns:a14="http://schemas.microsoft.com/office/drawing/2010/main" val="0"/>
              </a:ext>
            </a:extLst>
          </a:blip>
          <a:srcRect l="1" t="-1119" r="-2044" b="-2148"/>
          <a:stretch/>
        </p:blipFill>
        <p:spPr>
          <a:xfrm>
            <a:off x="942954" y="1398725"/>
            <a:ext cx="7253329" cy="521208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13</a:t>
            </a:fld>
            <a:endParaRPr lang="en-US">
              <a:latin typeface="Arial"/>
            </a:endParaRPr>
          </a:p>
        </p:txBody>
      </p:sp>
      <p:sp>
        <p:nvSpPr>
          <p:cNvPr id="3" name="Footer Placeholder 2"/>
          <p:cNvSpPr>
            <a:spLocks noGrp="1"/>
          </p:cNvSpPr>
          <p:nvPr>
            <p:ph type="ftr" sz="quarter" idx="11"/>
          </p:nvPr>
        </p:nvSpPr>
        <p:spPr/>
        <p:txBody>
          <a:bodyPr/>
          <a:lstStyle/>
          <a:p>
            <a:r>
              <a:rPr lang="en-US" dirty="0" smtClean="0"/>
              <a:t>From </a:t>
            </a:r>
            <a:r>
              <a:rPr lang="en-US" i="1" dirty="0" smtClean="0"/>
              <a:t>Security in Computing, Fifth Edition</a:t>
            </a:r>
            <a:r>
              <a:rPr lang="en-US" dirty="0" smtClean="0"/>
              <a:t>, by Charles P. </a:t>
            </a:r>
            <a:r>
              <a:rPr lang="en-US" dirty="0" err="1" smtClean="0"/>
              <a:t>Pfleeger</a:t>
            </a:r>
            <a:r>
              <a:rPr lang="en-US" dirty="0" smtClean="0"/>
              <a:t>, et al. (ISBN: 9780134085043). Copyright 2015 by Pearson Education, Inc. All rights reserved.</a:t>
            </a:r>
          </a:p>
          <a:p>
            <a:endParaRPr lang="en-US" dirty="0"/>
          </a:p>
        </p:txBody>
      </p:sp>
    </p:spTree>
    <p:extLst>
      <p:ext uri="{BB962C8B-B14F-4D97-AF65-F5344CB8AC3E}">
        <p14:creationId xmlns:p14="http://schemas.microsoft.com/office/powerpoint/2010/main" val="15462296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Simple Replay Attack</a:t>
            </a:r>
            <a:endParaRPr lang="en-US" dirty="0"/>
          </a:p>
        </p:txBody>
      </p:sp>
      <p:pic>
        <p:nvPicPr>
          <p:cNvPr id="5" name="Content Placeholder 4" descr="fig06-10.eps"/>
          <p:cNvPicPr>
            <a:picLocks noGrp="1" noChangeAspect="1"/>
          </p:cNvPicPr>
          <p:nvPr>
            <p:ph idx="1"/>
          </p:nvPr>
        </p:nvPicPr>
        <p:blipFill rotWithShape="1">
          <a:blip r:embed="rId2">
            <a:extLst>
              <a:ext uri="{28A0092B-C50C-407E-A947-70E740481C1C}">
                <a14:useLocalDpi xmlns:a14="http://schemas.microsoft.com/office/drawing/2010/main" val="0"/>
              </a:ext>
            </a:extLst>
          </a:blip>
          <a:srcRect l="-1073" t="-2513" r="-1175" b="-3944"/>
          <a:stretch/>
        </p:blipFill>
        <p:spPr>
          <a:xfrm>
            <a:off x="134470" y="2046934"/>
            <a:ext cx="8802842" cy="4706471"/>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14</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403624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Interruption: Loss of Service</a:t>
            </a:r>
            <a:endParaRPr lang="en-US" dirty="0"/>
          </a:p>
        </p:txBody>
      </p:sp>
      <p:sp>
        <p:nvSpPr>
          <p:cNvPr id="3" name="Content Placeholder 2"/>
          <p:cNvSpPr>
            <a:spLocks noGrp="1"/>
          </p:cNvSpPr>
          <p:nvPr>
            <p:ph idx="1"/>
          </p:nvPr>
        </p:nvSpPr>
        <p:spPr/>
        <p:txBody>
          <a:bodyPr/>
          <a:lstStyle/>
          <a:p>
            <a:r>
              <a:rPr lang="en-US" dirty="0" smtClean="0"/>
              <a:t>Routing</a:t>
            </a:r>
          </a:p>
          <a:p>
            <a:pPr lvl="1"/>
            <a:r>
              <a:rPr lang="en-US" dirty="0" smtClean="0"/>
              <a:t>Internet routing protocols are complicated, and one misconfiguration can poison the data of many routers</a:t>
            </a:r>
          </a:p>
          <a:p>
            <a:r>
              <a:rPr lang="en-US" dirty="0" smtClean="0"/>
              <a:t>Excessive demand</a:t>
            </a:r>
          </a:p>
          <a:p>
            <a:pPr lvl="1"/>
            <a:r>
              <a:rPr lang="en-US" dirty="0" smtClean="0"/>
              <a:t>Network capacity is finite and can be exhausted; an attacker can generate enough demand to overwhelm a critical part of a network</a:t>
            </a:r>
          </a:p>
          <a:p>
            <a:r>
              <a:rPr lang="en-US" dirty="0" smtClean="0"/>
              <a:t>Component failure</a:t>
            </a:r>
          </a:p>
          <a:p>
            <a:pPr lvl="1"/>
            <a:r>
              <a:rPr lang="en-US" dirty="0" smtClean="0"/>
              <a:t>Component failures tend to be sporadic and unpredictable, and will cause loss of service if not planned for</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15</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5609885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Port Scanning</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16</a:t>
            </a:fld>
            <a:endParaRPr lang="en-US">
              <a:latin typeface="Arial"/>
            </a:endParaRPr>
          </a:p>
        </p:txBody>
      </p:sp>
      <p:pic>
        <p:nvPicPr>
          <p:cNvPr id="5" name="Picture 4" descr="Screen Shot 2015-09-07 at 11.39.07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097" y="1298375"/>
            <a:ext cx="7715605" cy="5212080"/>
          </a:xfrm>
          <a:prstGeom prst="rect">
            <a:avLst/>
          </a:prstGeom>
        </p:spPr>
      </p:pic>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9622282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Vulnerabilities in Wireless Networks</a:t>
            </a:r>
            <a:endParaRPr lang="en-US" dirty="0"/>
          </a:p>
        </p:txBody>
      </p:sp>
      <p:sp>
        <p:nvSpPr>
          <p:cNvPr id="3" name="Content Placeholder 2"/>
          <p:cNvSpPr>
            <a:spLocks noGrp="1"/>
          </p:cNvSpPr>
          <p:nvPr>
            <p:ph idx="1"/>
          </p:nvPr>
        </p:nvSpPr>
        <p:spPr/>
        <p:txBody>
          <a:bodyPr/>
          <a:lstStyle/>
          <a:p>
            <a:r>
              <a:rPr lang="en-US" dirty="0" smtClean="0"/>
              <a:t>Confidentiality</a:t>
            </a:r>
          </a:p>
          <a:p>
            <a:r>
              <a:rPr lang="en-US" dirty="0" smtClean="0"/>
              <a:t>Integrity</a:t>
            </a:r>
          </a:p>
          <a:p>
            <a:r>
              <a:rPr lang="en-US" dirty="0" smtClean="0"/>
              <a:t>Availability</a:t>
            </a:r>
          </a:p>
          <a:p>
            <a:r>
              <a:rPr lang="en-US" dirty="0" smtClean="0"/>
              <a:t>Unauthorized </a:t>
            </a:r>
            <a:r>
              <a:rPr lang="en-US" dirty="0" err="1" smtClean="0"/>
              <a:t>WiFi</a:t>
            </a:r>
            <a:r>
              <a:rPr lang="en-US" dirty="0" smtClean="0"/>
              <a:t> access</a:t>
            </a:r>
            <a:endParaRPr lang="en-US" dirty="0"/>
          </a:p>
          <a:p>
            <a:r>
              <a:rPr lang="en-US" dirty="0" err="1" smtClean="0"/>
              <a:t>WiFi</a:t>
            </a:r>
            <a:r>
              <a:rPr lang="en-US" dirty="0" smtClean="0"/>
              <a:t> protocol weaknesses</a:t>
            </a:r>
          </a:p>
          <a:p>
            <a:pPr lvl="1"/>
            <a:r>
              <a:rPr lang="en-US" dirty="0" smtClean="0"/>
              <a:t>Picking up the beacon</a:t>
            </a:r>
          </a:p>
          <a:p>
            <a:pPr lvl="1"/>
            <a:r>
              <a:rPr lang="en-US" dirty="0" smtClean="0"/>
              <a:t>SSID in all frames</a:t>
            </a:r>
          </a:p>
          <a:p>
            <a:pPr lvl="1"/>
            <a:r>
              <a:rPr lang="en-US" dirty="0" smtClean="0"/>
              <a:t>Association issues</a:t>
            </a:r>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17</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4600355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Failed Countermeasure: WEP</a:t>
            </a:r>
            <a:endParaRPr lang="en-US" dirty="0"/>
          </a:p>
        </p:txBody>
      </p:sp>
      <p:sp>
        <p:nvSpPr>
          <p:cNvPr id="3" name="Content Placeholder 2"/>
          <p:cNvSpPr>
            <a:spLocks noGrp="1"/>
          </p:cNvSpPr>
          <p:nvPr>
            <p:ph idx="1"/>
          </p:nvPr>
        </p:nvSpPr>
        <p:spPr/>
        <p:txBody>
          <a:bodyPr>
            <a:normAutofit/>
          </a:bodyPr>
          <a:lstStyle/>
          <a:p>
            <a:r>
              <a:rPr lang="en-US" sz="2800" dirty="0" smtClean="0"/>
              <a:t>Wired equivalent privacy, or WEP, was designed at the same time as the original 802.11 </a:t>
            </a:r>
            <a:r>
              <a:rPr lang="en-US" sz="2800" dirty="0" err="1" smtClean="0"/>
              <a:t>WiFi</a:t>
            </a:r>
            <a:r>
              <a:rPr lang="en-US" sz="2800" dirty="0" smtClean="0"/>
              <a:t> standards as the mechanism for securing those communications</a:t>
            </a:r>
          </a:p>
          <a:p>
            <a:r>
              <a:rPr lang="en-US" sz="2800" dirty="0" smtClean="0"/>
              <a:t>Weaknesses in WEP were first identified in 2001, four years after release</a:t>
            </a:r>
          </a:p>
          <a:p>
            <a:r>
              <a:rPr lang="en-US" sz="2800" dirty="0" smtClean="0"/>
              <a:t>More weaknesses were discovered over the course of years, until any WEP-encrypted communication could be cracked in a matter of minutes</a:t>
            </a:r>
            <a:endParaRPr lang="en-US" sz="2800"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18</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79498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WEP Works</a:t>
            </a:r>
            <a:endParaRPr lang="en-US" dirty="0"/>
          </a:p>
        </p:txBody>
      </p:sp>
      <p:sp>
        <p:nvSpPr>
          <p:cNvPr id="3" name="Content Placeholder 2"/>
          <p:cNvSpPr>
            <a:spLocks noGrp="1"/>
          </p:cNvSpPr>
          <p:nvPr>
            <p:ph idx="1"/>
          </p:nvPr>
        </p:nvSpPr>
        <p:spPr/>
        <p:txBody>
          <a:bodyPr/>
          <a:lstStyle/>
          <a:p>
            <a:r>
              <a:rPr lang="en-US" dirty="0" smtClean="0"/>
              <a:t>Client and access point (AP) have a pre-shared key</a:t>
            </a:r>
          </a:p>
          <a:p>
            <a:r>
              <a:rPr lang="en-US" dirty="0" smtClean="0"/>
              <a:t>AP sends a random number to the client, which the client then encrypts using the key and returns to the AP</a:t>
            </a:r>
          </a:p>
          <a:p>
            <a:r>
              <a:rPr lang="en-US" dirty="0" smtClean="0"/>
              <a:t>The AP decrypts the number using the key and checks that it’s the same number to authenticate the client</a:t>
            </a:r>
          </a:p>
          <a:p>
            <a:r>
              <a:rPr lang="en-US" dirty="0" smtClean="0"/>
              <a:t>Once the client is authenticated, the AP and client communicate using messages encrypted with the key</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19</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552803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 for Chapter 6</a:t>
            </a:r>
            <a:endParaRPr lang="en-US" dirty="0"/>
          </a:p>
        </p:txBody>
      </p:sp>
      <p:sp>
        <p:nvSpPr>
          <p:cNvPr id="3" name="Content Placeholder 2"/>
          <p:cNvSpPr>
            <a:spLocks noGrp="1"/>
          </p:cNvSpPr>
          <p:nvPr>
            <p:ph idx="1"/>
          </p:nvPr>
        </p:nvSpPr>
        <p:spPr/>
        <p:txBody>
          <a:bodyPr/>
          <a:lstStyle/>
          <a:p>
            <a:r>
              <a:rPr lang="en-US" dirty="0" smtClean="0"/>
              <a:t>Networking basics</a:t>
            </a:r>
          </a:p>
          <a:p>
            <a:r>
              <a:rPr lang="en-US" dirty="0" smtClean="0"/>
              <a:t>Network threats and vulnerabilities</a:t>
            </a:r>
          </a:p>
          <a:p>
            <a:r>
              <a:rPr lang="en-US" dirty="0" err="1" smtClean="0"/>
              <a:t>WiFi</a:t>
            </a:r>
            <a:r>
              <a:rPr lang="en-US" dirty="0" smtClean="0"/>
              <a:t> security</a:t>
            </a:r>
          </a:p>
          <a:p>
            <a:r>
              <a:rPr lang="en-US" dirty="0" smtClean="0"/>
              <a:t>Denial-of-service attacks</a:t>
            </a:r>
          </a:p>
          <a:p>
            <a:r>
              <a:rPr lang="en-US" dirty="0" smtClean="0"/>
              <a:t>Network encryption concepts and tools</a:t>
            </a:r>
          </a:p>
          <a:p>
            <a:r>
              <a:rPr lang="en-US" dirty="0" smtClean="0"/>
              <a:t>Types of firewalls and what they do</a:t>
            </a:r>
          </a:p>
          <a:p>
            <a:r>
              <a:rPr lang="en-US" dirty="0" smtClean="0"/>
              <a:t>Intrusion detection and prevention systems</a:t>
            </a:r>
          </a:p>
          <a:p>
            <a:r>
              <a:rPr lang="en-US" dirty="0" smtClean="0"/>
              <a:t>Security information and event management tools</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41422033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WEP Weaknesses</a:t>
            </a:r>
            <a:endParaRPr lang="en-US" dirty="0"/>
          </a:p>
        </p:txBody>
      </p:sp>
      <p:sp>
        <p:nvSpPr>
          <p:cNvPr id="3" name="Content Placeholder 2"/>
          <p:cNvSpPr>
            <a:spLocks noGrp="1"/>
          </p:cNvSpPr>
          <p:nvPr>
            <p:ph idx="1"/>
          </p:nvPr>
        </p:nvSpPr>
        <p:spPr/>
        <p:txBody>
          <a:bodyPr>
            <a:normAutofit lnSpcReduction="10000"/>
          </a:bodyPr>
          <a:lstStyle/>
          <a:p>
            <a:r>
              <a:rPr lang="en-US" dirty="0" smtClean="0"/>
              <a:t>Weak encryption key</a:t>
            </a:r>
          </a:p>
          <a:p>
            <a:pPr lvl="1"/>
            <a:r>
              <a:rPr lang="en-US" dirty="0" smtClean="0"/>
              <a:t>WEP allows to be either 64- or 128-bit, but 24 of those bits are reserved for initialization vectors (IV), thus reducing effective key size to 40 or 140 bits</a:t>
            </a:r>
          </a:p>
          <a:p>
            <a:pPr lvl="1"/>
            <a:r>
              <a:rPr lang="en-US" dirty="0" smtClean="0"/>
              <a:t>Keys were either alphanumeric or hex phrases that users typed in and were therefore vulnerable to dictionary attacks</a:t>
            </a:r>
          </a:p>
          <a:p>
            <a:r>
              <a:rPr lang="en-US" dirty="0" smtClean="0"/>
              <a:t>Static key</a:t>
            </a:r>
          </a:p>
          <a:p>
            <a:pPr lvl="1"/>
            <a:r>
              <a:rPr lang="en-US" dirty="0" smtClean="0"/>
              <a:t>Since the key was just a value the user typed in at the client and AP, and since users rarely changed those keys, one key would be used for many months of communications</a:t>
            </a:r>
          </a:p>
          <a:p>
            <a:r>
              <a:rPr lang="en-US" dirty="0" smtClean="0"/>
              <a:t>Weak encryption process</a:t>
            </a:r>
          </a:p>
          <a:p>
            <a:pPr lvl="1"/>
            <a:r>
              <a:rPr lang="en-US" dirty="0" smtClean="0"/>
              <a:t>A 40-bit key can be brute forced easily. Flaws that were eventually discovered in the RC4 encryption algorithm WEP uses made the 104-bit keys easy to crack as well</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20</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40561698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WEP Weaknesses (cont.)</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Weak </a:t>
            </a:r>
            <a:r>
              <a:rPr lang="en-US" dirty="0"/>
              <a:t>encryption algorithm</a:t>
            </a:r>
          </a:p>
          <a:p>
            <a:pPr lvl="1"/>
            <a:r>
              <a:rPr lang="en-US" dirty="0"/>
              <a:t>WEP used RC4 in a strange way (always a bad sign), which resulted in a flaw that allowed attackers to decrypt large portions of any WEP communication</a:t>
            </a:r>
          </a:p>
          <a:p>
            <a:r>
              <a:rPr lang="en-US" dirty="0" smtClean="0"/>
              <a:t>IV collisions</a:t>
            </a:r>
          </a:p>
          <a:p>
            <a:pPr lvl="1"/>
            <a:r>
              <a:rPr lang="en-US" dirty="0" smtClean="0"/>
              <a:t>There were only 16 million possible values of IV, which, in practice, is not that many to cycle through for cracking. Also, they were not as randomly selected as they should have been, with some values being much more common than others</a:t>
            </a:r>
            <a:endParaRPr lang="en-US" dirty="0"/>
          </a:p>
          <a:p>
            <a:r>
              <a:rPr lang="en-US" dirty="0"/>
              <a:t>Faulty integrity </a:t>
            </a:r>
            <a:r>
              <a:rPr lang="en-US" dirty="0" smtClean="0"/>
              <a:t>check</a:t>
            </a:r>
          </a:p>
          <a:p>
            <a:pPr lvl="1"/>
            <a:r>
              <a:rPr lang="en-US" dirty="0" smtClean="0"/>
              <a:t>WEP messages included a checksum to identify transmission errors but did not use one that could address malicious modification</a:t>
            </a:r>
            <a:endParaRPr lang="en-US" dirty="0"/>
          </a:p>
          <a:p>
            <a:r>
              <a:rPr lang="en-US" dirty="0"/>
              <a:t>No </a:t>
            </a:r>
            <a:r>
              <a:rPr lang="en-US" dirty="0" smtClean="0"/>
              <a:t>authentication</a:t>
            </a:r>
          </a:p>
          <a:p>
            <a:pPr lvl="1"/>
            <a:r>
              <a:rPr lang="en-US" dirty="0" smtClean="0"/>
              <a:t>Any client that knows the AP’s SSID and MAC address is assumed to be legitimate</a:t>
            </a:r>
            <a:endParaRPr lang="en-US" dirty="0"/>
          </a:p>
          <a:p>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21</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6686108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WPA (</a:t>
            </a:r>
            <a:r>
              <a:rPr lang="en-US" dirty="0" err="1" smtClean="0"/>
              <a:t>WiFi</a:t>
            </a:r>
            <a:r>
              <a:rPr lang="en-US" dirty="0" smtClean="0"/>
              <a:t> Protected Access)</a:t>
            </a:r>
            <a:endParaRPr lang="en-US" dirty="0"/>
          </a:p>
        </p:txBody>
      </p:sp>
      <p:sp>
        <p:nvSpPr>
          <p:cNvPr id="3" name="Content Placeholder 2"/>
          <p:cNvSpPr>
            <a:spLocks noGrp="1"/>
          </p:cNvSpPr>
          <p:nvPr>
            <p:ph idx="1"/>
          </p:nvPr>
        </p:nvSpPr>
        <p:spPr/>
        <p:txBody>
          <a:bodyPr/>
          <a:lstStyle/>
          <a:p>
            <a:r>
              <a:rPr lang="en-US" dirty="0" smtClean="0"/>
              <a:t>WPA was designed in 2003 as a replacement for WEP and was quickly followed in 2004 by WPA2, the algorithm that remains the standard today</a:t>
            </a:r>
          </a:p>
          <a:p>
            <a:r>
              <a:rPr lang="en-US" dirty="0" smtClean="0"/>
              <a:t>Non-static encryption key</a:t>
            </a:r>
          </a:p>
          <a:p>
            <a:pPr lvl="1"/>
            <a:r>
              <a:rPr lang="en-US" dirty="0" smtClean="0"/>
              <a:t>WPA uses a hierarchy of keys: New keys are generated for confidentiality and integrity of each session, and the encryption key is automatically changed on each packet</a:t>
            </a:r>
          </a:p>
          <a:p>
            <a:pPr lvl="1"/>
            <a:r>
              <a:rPr lang="en-US" dirty="0" smtClean="0"/>
              <a:t>This way, the keys that are most important are used in very few places and indirect ways, protecting them from disclosure</a:t>
            </a:r>
          </a:p>
          <a:p>
            <a:r>
              <a:rPr lang="en-US" dirty="0" smtClean="0"/>
              <a:t>Authentication</a:t>
            </a:r>
          </a:p>
          <a:p>
            <a:pPr lvl="1"/>
            <a:r>
              <a:rPr lang="en-US" dirty="0" smtClean="0"/>
              <a:t>WPA allows authentication by password, token, or certificate</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22</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996412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WPA (cont.)</a:t>
            </a:r>
            <a:endParaRPr lang="en-US" dirty="0"/>
          </a:p>
        </p:txBody>
      </p:sp>
      <p:sp>
        <p:nvSpPr>
          <p:cNvPr id="3" name="Content Placeholder 2"/>
          <p:cNvSpPr>
            <a:spLocks noGrp="1"/>
          </p:cNvSpPr>
          <p:nvPr>
            <p:ph idx="1"/>
          </p:nvPr>
        </p:nvSpPr>
        <p:spPr/>
        <p:txBody>
          <a:bodyPr>
            <a:normAutofit/>
          </a:bodyPr>
          <a:lstStyle/>
          <a:p>
            <a:r>
              <a:rPr lang="en-US" dirty="0" smtClean="0"/>
              <a:t>Strong encryption</a:t>
            </a:r>
          </a:p>
          <a:p>
            <a:pPr lvl="1"/>
            <a:r>
              <a:rPr lang="en-US" dirty="0" smtClean="0"/>
              <a:t>WPA adds support for AES, a much more reliably strong encryption algorithm</a:t>
            </a:r>
          </a:p>
          <a:p>
            <a:r>
              <a:rPr lang="en-US" dirty="0" smtClean="0"/>
              <a:t>Integrity protection</a:t>
            </a:r>
          </a:p>
          <a:p>
            <a:pPr lvl="1"/>
            <a:r>
              <a:rPr lang="en-US" dirty="0" smtClean="0"/>
              <a:t>WPA includes a 64-bit cryptographic integrity check</a:t>
            </a:r>
          </a:p>
          <a:p>
            <a:r>
              <a:rPr lang="en-US" dirty="0" smtClean="0"/>
              <a:t>Session initiation</a:t>
            </a:r>
          </a:p>
          <a:p>
            <a:pPr lvl="1"/>
            <a:r>
              <a:rPr lang="en-US" dirty="0" smtClean="0"/>
              <a:t>WPA sessions begin with authentication and a four-way handshake that results in separate keys for encryption and integrity on both ends</a:t>
            </a:r>
          </a:p>
          <a:p>
            <a:r>
              <a:rPr lang="en-US" dirty="0" smtClean="0"/>
              <a:t>While there are some attacks against WPA, they are either of very limited effectiveness or require weak passwords</a:t>
            </a:r>
          </a:p>
          <a:p>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23</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265302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Denial of Service (</a:t>
            </a:r>
            <a:r>
              <a:rPr lang="en-US" dirty="0" err="1" smtClean="0"/>
              <a:t>DoS</a:t>
            </a:r>
            <a:r>
              <a:rPr lang="en-US" dirty="0" smtClean="0"/>
              <a:t>)</a:t>
            </a:r>
            <a:endParaRPr lang="en-US" dirty="0"/>
          </a:p>
        </p:txBody>
      </p:sp>
      <p:sp>
        <p:nvSpPr>
          <p:cNvPr id="3" name="Content Placeholder 2"/>
          <p:cNvSpPr>
            <a:spLocks noGrp="1"/>
          </p:cNvSpPr>
          <p:nvPr>
            <p:ph idx="1"/>
          </p:nvPr>
        </p:nvSpPr>
        <p:spPr/>
        <p:txBody>
          <a:bodyPr>
            <a:normAutofit/>
          </a:bodyPr>
          <a:lstStyle/>
          <a:p>
            <a:r>
              <a:rPr lang="en-US" sz="2800" dirty="0" err="1" smtClean="0"/>
              <a:t>DoS</a:t>
            </a:r>
            <a:r>
              <a:rPr lang="en-US" sz="2800" dirty="0" smtClean="0"/>
              <a:t> attacks are attempts to defeat a system’s availability</a:t>
            </a:r>
          </a:p>
          <a:p>
            <a:r>
              <a:rPr lang="en-US" sz="2800" dirty="0" smtClean="0"/>
              <a:t>Volumetric attacks</a:t>
            </a:r>
          </a:p>
          <a:p>
            <a:r>
              <a:rPr lang="en-US" sz="2800" dirty="0" smtClean="0"/>
              <a:t>Application-based attacks</a:t>
            </a:r>
          </a:p>
          <a:p>
            <a:r>
              <a:rPr lang="en-US" sz="2800" dirty="0" smtClean="0"/>
              <a:t>Disabled communications</a:t>
            </a:r>
          </a:p>
          <a:p>
            <a:r>
              <a:rPr lang="en-US" sz="2800" dirty="0" smtClean="0"/>
              <a:t>Hardware or software failure</a:t>
            </a:r>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24</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1007140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DoS</a:t>
            </a:r>
            <a:r>
              <a:rPr lang="en-US" dirty="0" smtClean="0"/>
              <a:t> Attack: Ping Flood</a:t>
            </a:r>
            <a:endParaRPr lang="en-US" dirty="0"/>
          </a:p>
        </p:txBody>
      </p:sp>
      <p:pic>
        <p:nvPicPr>
          <p:cNvPr id="5" name="Content Placeholder 4" descr="fig06-18.eps"/>
          <p:cNvPicPr>
            <a:picLocks noGrp="1" noChangeAspect="1"/>
          </p:cNvPicPr>
          <p:nvPr>
            <p:ph idx="1"/>
          </p:nvPr>
        </p:nvPicPr>
        <p:blipFill rotWithShape="1">
          <a:blip r:embed="rId2">
            <a:extLst>
              <a:ext uri="{28A0092B-C50C-407E-A947-70E740481C1C}">
                <a14:useLocalDpi xmlns:a14="http://schemas.microsoft.com/office/drawing/2010/main" val="0"/>
              </a:ext>
            </a:extLst>
          </a:blip>
          <a:srcRect l="-2091" t="-3835" r="-4363" b="-6710"/>
          <a:stretch/>
        </p:blipFill>
        <p:spPr>
          <a:xfrm>
            <a:off x="418350" y="1613646"/>
            <a:ext cx="8305975" cy="4825999"/>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25</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40684190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DoS</a:t>
            </a:r>
            <a:r>
              <a:rPr lang="en-US" dirty="0" smtClean="0"/>
              <a:t> Attack: Smurf Attack</a:t>
            </a:r>
            <a:endParaRPr lang="en-US" dirty="0"/>
          </a:p>
        </p:txBody>
      </p:sp>
      <p:pic>
        <p:nvPicPr>
          <p:cNvPr id="5" name="Content Placeholder 4" descr="fig06-19.eps"/>
          <p:cNvPicPr>
            <a:picLocks noGrp="1" noChangeAspect="1"/>
          </p:cNvPicPr>
          <p:nvPr>
            <p:ph idx="1"/>
          </p:nvPr>
        </p:nvPicPr>
        <p:blipFill rotWithShape="1">
          <a:blip r:embed="rId2">
            <a:extLst>
              <a:ext uri="{28A0092B-C50C-407E-A947-70E740481C1C}">
                <a14:useLocalDpi xmlns:a14="http://schemas.microsoft.com/office/drawing/2010/main" val="0"/>
              </a:ext>
            </a:extLst>
          </a:blip>
          <a:srcRect l="-776" t="-2984" r="-870" b="-4679"/>
          <a:stretch/>
        </p:blipFill>
        <p:spPr>
          <a:xfrm>
            <a:off x="38972" y="1852709"/>
            <a:ext cx="9075146" cy="379506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26</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282175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DoS</a:t>
            </a:r>
            <a:r>
              <a:rPr lang="en-US" dirty="0" smtClean="0"/>
              <a:t> Attack: Echo-</a:t>
            </a:r>
            <a:r>
              <a:rPr lang="en-US" dirty="0" err="1" smtClean="0"/>
              <a:t>Chargen</a:t>
            </a:r>
            <a:endParaRPr lang="en-US" dirty="0"/>
          </a:p>
        </p:txBody>
      </p:sp>
      <p:pic>
        <p:nvPicPr>
          <p:cNvPr id="5" name="Content Placeholder 4" descr="fig06-20.eps"/>
          <p:cNvPicPr>
            <a:picLocks noGrp="1" noChangeAspect="1"/>
          </p:cNvPicPr>
          <p:nvPr>
            <p:ph idx="1"/>
          </p:nvPr>
        </p:nvPicPr>
        <p:blipFill rotWithShape="1">
          <a:blip r:embed="rId2">
            <a:extLst>
              <a:ext uri="{28A0092B-C50C-407E-A947-70E740481C1C}">
                <a14:useLocalDpi xmlns:a14="http://schemas.microsoft.com/office/drawing/2010/main" val="0"/>
              </a:ext>
            </a:extLst>
          </a:blip>
          <a:srcRect l="-927" t="-2669" r="-1046" b="-4108"/>
          <a:stretch/>
        </p:blipFill>
        <p:spPr>
          <a:xfrm>
            <a:off x="298824" y="1452750"/>
            <a:ext cx="8692248" cy="5154706"/>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27</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0980295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DoS</a:t>
            </a:r>
            <a:r>
              <a:rPr lang="en-US" dirty="0" smtClean="0"/>
              <a:t> Attack: Teardrop Attack</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28</a:t>
            </a:fld>
            <a:endParaRPr lang="en-US">
              <a:latin typeface="Arial"/>
            </a:endParaRPr>
          </a:p>
        </p:txBody>
      </p:sp>
      <p:pic>
        <p:nvPicPr>
          <p:cNvPr id="9" name="Content Placeholder 8" descr="fig06-22.eps"/>
          <p:cNvPicPr>
            <a:picLocks noGrp="1" noChangeAspect="1"/>
          </p:cNvPicPr>
          <p:nvPr>
            <p:ph idx="1"/>
          </p:nvPr>
        </p:nvPicPr>
        <p:blipFill rotWithShape="1">
          <a:blip r:embed="rId3">
            <a:extLst>
              <a:ext uri="{28A0092B-C50C-407E-A947-70E740481C1C}">
                <a14:useLocalDpi xmlns:a14="http://schemas.microsoft.com/office/drawing/2010/main" val="0"/>
              </a:ext>
            </a:extLst>
          </a:blip>
          <a:srcRect l="-4293" t="-2409" r="-3992" b="-2153"/>
          <a:stretch/>
        </p:blipFill>
        <p:spPr>
          <a:xfrm>
            <a:off x="2550703" y="1315215"/>
            <a:ext cx="4027603" cy="5303520"/>
          </a:xfrm>
        </p:spPr>
      </p:pic>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1727030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DoS</a:t>
            </a:r>
            <a:r>
              <a:rPr lang="en-US" dirty="0" smtClean="0"/>
              <a:t> Attack: DNS Spoofing</a:t>
            </a:r>
            <a:endParaRPr lang="en-US" dirty="0"/>
          </a:p>
        </p:txBody>
      </p:sp>
      <p:pic>
        <p:nvPicPr>
          <p:cNvPr id="5" name="Content Placeholder 4" descr="fig06-24.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122" t="-130" r="1" b="-1955"/>
          <a:stretch/>
        </p:blipFill>
        <p:spPr>
          <a:xfrm>
            <a:off x="554332" y="1500250"/>
            <a:ext cx="8016599" cy="493776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29</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07062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Network Transmission Media</a:t>
            </a:r>
            <a:endParaRPr lang="en-US" dirty="0"/>
          </a:p>
        </p:txBody>
      </p:sp>
      <p:sp>
        <p:nvSpPr>
          <p:cNvPr id="3" name="Content Placeholder 2"/>
          <p:cNvSpPr>
            <a:spLocks noGrp="1"/>
          </p:cNvSpPr>
          <p:nvPr>
            <p:ph idx="1"/>
          </p:nvPr>
        </p:nvSpPr>
        <p:spPr/>
        <p:txBody>
          <a:bodyPr>
            <a:normAutofit/>
          </a:bodyPr>
          <a:lstStyle/>
          <a:p>
            <a:r>
              <a:rPr lang="en-US" sz="3200" dirty="0" smtClean="0"/>
              <a:t>Cable</a:t>
            </a:r>
          </a:p>
          <a:p>
            <a:r>
              <a:rPr lang="en-US" sz="3200" dirty="0" smtClean="0"/>
              <a:t>Optical fiber</a:t>
            </a:r>
          </a:p>
          <a:p>
            <a:r>
              <a:rPr lang="en-US" sz="3200" dirty="0" smtClean="0"/>
              <a:t>Microwave</a:t>
            </a:r>
          </a:p>
          <a:p>
            <a:r>
              <a:rPr lang="en-US" sz="3200" dirty="0" err="1" smtClean="0"/>
              <a:t>WiFi</a:t>
            </a:r>
            <a:endParaRPr lang="en-US" sz="3200" dirty="0" smtClean="0"/>
          </a:p>
          <a:p>
            <a:r>
              <a:rPr lang="en-US" sz="3200" dirty="0" smtClean="0"/>
              <a:t>Satellite communication</a:t>
            </a:r>
            <a:endParaRPr lang="en-US" sz="3200"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2032595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DoS</a:t>
            </a:r>
            <a:r>
              <a:rPr lang="en-US" dirty="0" smtClean="0"/>
              <a:t> Attack: Rerouting Routing</a:t>
            </a:r>
            <a:endParaRPr lang="en-US" dirty="0"/>
          </a:p>
        </p:txBody>
      </p:sp>
      <p:pic>
        <p:nvPicPr>
          <p:cNvPr id="5" name="Content Placeholder 4" descr="fig06-27.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418" t="-3343" r="-3302" b="-6797"/>
          <a:stretch/>
        </p:blipFill>
        <p:spPr>
          <a:xfrm>
            <a:off x="182750" y="1524000"/>
            <a:ext cx="8857004" cy="5184588"/>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30</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8081662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DoS</a:t>
            </a:r>
            <a:r>
              <a:rPr lang="en-US" dirty="0" smtClean="0"/>
              <a:t> Attack: Session Hijacking</a:t>
            </a:r>
            <a:endParaRPr lang="en-US" dirty="0"/>
          </a:p>
        </p:txBody>
      </p:sp>
      <p:pic>
        <p:nvPicPr>
          <p:cNvPr id="5" name="Content Placeholder 4" descr="fig06-33.eps"/>
          <p:cNvPicPr>
            <a:picLocks noGrp="1" noChangeAspect="1"/>
          </p:cNvPicPr>
          <p:nvPr>
            <p:ph idx="1"/>
          </p:nvPr>
        </p:nvPicPr>
        <p:blipFill rotWithShape="1">
          <a:blip r:embed="rId3">
            <a:extLst>
              <a:ext uri="{28A0092B-C50C-407E-A947-70E740481C1C}">
                <a14:useLocalDpi xmlns:a14="http://schemas.microsoft.com/office/drawing/2010/main" val="0"/>
              </a:ext>
            </a:extLst>
          </a:blip>
          <a:srcRect t="-935" r="-2093" b="-1540"/>
          <a:stretch/>
        </p:blipFill>
        <p:spPr>
          <a:xfrm>
            <a:off x="1416102" y="1417124"/>
            <a:ext cx="6288443" cy="512064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31</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4079930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Distributed Denial of Service (</a:t>
            </a:r>
            <a:r>
              <a:rPr lang="en-US" dirty="0" err="1" smtClean="0"/>
              <a:t>DDoS</a:t>
            </a:r>
            <a:r>
              <a:rPr lang="en-US" dirty="0" smtClean="0"/>
              <a:t>)</a:t>
            </a:r>
            <a:endParaRPr lang="en-US" dirty="0"/>
          </a:p>
        </p:txBody>
      </p:sp>
      <p:pic>
        <p:nvPicPr>
          <p:cNvPr id="5" name="Content Placeholder 4" descr="fig06-34.eps"/>
          <p:cNvPicPr>
            <a:picLocks noGrp="1" noChangeAspect="1"/>
          </p:cNvPicPr>
          <p:nvPr>
            <p:ph idx="1"/>
          </p:nvPr>
        </p:nvPicPr>
        <p:blipFill>
          <a:blip r:embed="rId3">
            <a:extLst>
              <a:ext uri="{28A0092B-C50C-407E-A947-70E740481C1C}">
                <a14:useLocalDpi xmlns:a14="http://schemas.microsoft.com/office/drawing/2010/main" val="0"/>
              </a:ext>
            </a:extLst>
          </a:blip>
          <a:srcRect t="3506" b="3506"/>
          <a:stretch>
            <a:fillRect/>
          </a:stretch>
        </p:blipFill>
        <p:spPr>
          <a:xfrm>
            <a:off x="445325" y="1576450"/>
            <a:ext cx="8229600" cy="487680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32</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9038664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Botnets</a:t>
            </a:r>
            <a:endParaRPr lang="en-US" dirty="0"/>
          </a:p>
        </p:txBody>
      </p:sp>
      <p:pic>
        <p:nvPicPr>
          <p:cNvPr id="5" name="Content Placeholder 4" descr="fig06-35.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817" t="-1463" r="-2292" b="-1769"/>
          <a:stretch/>
        </p:blipFill>
        <p:spPr>
          <a:xfrm>
            <a:off x="911016" y="1476499"/>
            <a:ext cx="7291294" cy="6314577"/>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33</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1056222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Link Encryption</a:t>
            </a:r>
            <a:endParaRPr lang="en-US" dirty="0"/>
          </a:p>
        </p:txBody>
      </p:sp>
      <p:pic>
        <p:nvPicPr>
          <p:cNvPr id="5" name="Content Placeholder 4" descr="fig06-36.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297" t="-2019" r="-1870" b="-1994"/>
          <a:stretch/>
        </p:blipFill>
        <p:spPr>
          <a:xfrm>
            <a:off x="896465" y="1476500"/>
            <a:ext cx="7348092" cy="5124824"/>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34</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8160924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End-to-End Encryption</a:t>
            </a:r>
            <a:endParaRPr lang="en-US" dirty="0"/>
          </a:p>
        </p:txBody>
      </p:sp>
      <p:pic>
        <p:nvPicPr>
          <p:cNvPr id="5" name="Content Placeholder 4" descr="fig06-38.eps"/>
          <p:cNvPicPr>
            <a:picLocks noGrp="1" noChangeAspect="1"/>
          </p:cNvPicPr>
          <p:nvPr>
            <p:ph idx="1"/>
          </p:nvPr>
        </p:nvPicPr>
        <p:blipFill rotWithShape="1">
          <a:blip r:embed="rId3">
            <a:extLst>
              <a:ext uri="{28A0092B-C50C-407E-A947-70E740481C1C}">
                <a14:useLocalDpi xmlns:a14="http://schemas.microsoft.com/office/drawing/2010/main" val="0"/>
              </a:ext>
            </a:extLst>
          </a:blip>
          <a:srcRect t="-2052" r="-2039" b="-1762"/>
          <a:stretch/>
        </p:blipFill>
        <p:spPr>
          <a:xfrm>
            <a:off x="959451" y="1476886"/>
            <a:ext cx="7205912" cy="512064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35</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7080966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Link vs. End-to-End</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36</a:t>
            </a:fld>
            <a:endParaRPr lang="en-US">
              <a:latin typeface="Arial"/>
            </a:endParaRPr>
          </a:p>
        </p:txBody>
      </p:sp>
      <p:graphicFrame>
        <p:nvGraphicFramePr>
          <p:cNvPr id="5" name="Object 4"/>
          <p:cNvGraphicFramePr>
            <a:graphicFrameLocks noChangeAspect="1"/>
          </p:cNvGraphicFramePr>
          <p:nvPr>
            <p:extLst>
              <p:ext uri="{D42A27DB-BD31-4B8C-83A1-F6EECF244321}">
                <p14:modId xmlns:p14="http://schemas.microsoft.com/office/powerpoint/2010/main" val="1617015219"/>
              </p:ext>
            </p:extLst>
          </p:nvPr>
        </p:nvGraphicFramePr>
        <p:xfrm>
          <a:off x="457199" y="1600200"/>
          <a:ext cx="8259182" cy="5108388"/>
        </p:xfrm>
        <a:graphic>
          <a:graphicData uri="http://schemas.openxmlformats.org/presentationml/2006/ole">
            <mc:AlternateContent xmlns:mc="http://schemas.openxmlformats.org/markup-compatibility/2006">
              <mc:Choice xmlns:v="urn:schemas-microsoft-com:vml" Requires="v">
                <p:oleObj spid="_x0000_s7177" name="Document" r:id="rId4" imgW="5626100" imgH="3479800" progId="Word.Document.12">
                  <p:embed/>
                </p:oleObj>
              </mc:Choice>
              <mc:Fallback>
                <p:oleObj name="Document" r:id="rId4" imgW="5626100" imgH="3479800" progId="Word.Document.12">
                  <p:embed/>
                  <p:pic>
                    <p:nvPicPr>
                      <p:cNvPr id="0" name=""/>
                      <p:cNvPicPr/>
                      <p:nvPr/>
                    </p:nvPicPr>
                    <p:blipFill>
                      <a:blip r:embed="rId5"/>
                      <a:stretch>
                        <a:fillRect/>
                      </a:stretch>
                    </p:blipFill>
                    <p:spPr>
                      <a:xfrm>
                        <a:off x="457199" y="1600200"/>
                        <a:ext cx="8259182" cy="5108388"/>
                      </a:xfrm>
                      <a:prstGeom prst="rect">
                        <a:avLst/>
                      </a:prstGeom>
                    </p:spPr>
                  </p:pic>
                </p:oleObj>
              </mc:Fallback>
            </mc:AlternateContent>
          </a:graphicData>
        </a:graphic>
      </p:graphicFrame>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0675799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Secure Shell (SSH)</a:t>
            </a:r>
            <a:endParaRPr lang="en-US" dirty="0"/>
          </a:p>
        </p:txBody>
      </p:sp>
      <p:sp>
        <p:nvSpPr>
          <p:cNvPr id="3" name="Content Placeholder 2"/>
          <p:cNvSpPr>
            <a:spLocks noGrp="1"/>
          </p:cNvSpPr>
          <p:nvPr>
            <p:ph idx="1"/>
          </p:nvPr>
        </p:nvSpPr>
        <p:spPr/>
        <p:txBody>
          <a:bodyPr/>
          <a:lstStyle/>
          <a:p>
            <a:r>
              <a:rPr lang="en-US" dirty="0" smtClean="0"/>
              <a:t>Originally developed for UNIX but now available on most OSs</a:t>
            </a:r>
          </a:p>
          <a:p>
            <a:r>
              <a:rPr lang="en-US" dirty="0" smtClean="0"/>
              <a:t>Provides an authenticated, encrypted path to the OS command line over the network</a:t>
            </a:r>
          </a:p>
          <a:p>
            <a:r>
              <a:rPr lang="en-US" dirty="0" smtClean="0"/>
              <a:t>Replacement for insecure utilities such as Telnet, rlogin, and </a:t>
            </a:r>
            <a:r>
              <a:rPr lang="en-US" dirty="0" err="1" smtClean="0"/>
              <a:t>rsh</a:t>
            </a:r>
            <a:endParaRPr lang="en-US" dirty="0" smtClean="0"/>
          </a:p>
          <a:p>
            <a:r>
              <a:rPr lang="en-US" dirty="0" smtClean="0"/>
              <a:t>Protects against spoofing attacks and modification of data in communication</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37</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1878537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SSL and TLS</a:t>
            </a:r>
            <a:endParaRPr lang="en-US" dirty="0"/>
          </a:p>
        </p:txBody>
      </p:sp>
      <p:sp>
        <p:nvSpPr>
          <p:cNvPr id="3" name="Content Placeholder 2"/>
          <p:cNvSpPr>
            <a:spLocks noGrp="1"/>
          </p:cNvSpPr>
          <p:nvPr>
            <p:ph idx="1"/>
          </p:nvPr>
        </p:nvSpPr>
        <p:spPr/>
        <p:txBody>
          <a:bodyPr/>
          <a:lstStyle/>
          <a:p>
            <a:r>
              <a:rPr lang="en-US" dirty="0" smtClean="0"/>
              <a:t>Secure Sockets Layer (SSL) was designed in the 1990s to protect communication between a web browser and server</a:t>
            </a:r>
          </a:p>
          <a:p>
            <a:r>
              <a:rPr lang="en-US" dirty="0" smtClean="0"/>
              <a:t>In a 1999 upgrade to SSL, it was renamed Transport Layer Security (TLS)</a:t>
            </a:r>
          </a:p>
          <a:p>
            <a:r>
              <a:rPr lang="en-US" dirty="0" smtClean="0"/>
              <a:t>While the protocol is still commonly called SSL, TLS is the modern, and much more secure, protocol</a:t>
            </a:r>
          </a:p>
          <a:p>
            <a:r>
              <a:rPr lang="en-US" dirty="0" smtClean="0"/>
              <a:t>SSL is implemented at OSI layer 4 (transport) and provides</a:t>
            </a:r>
          </a:p>
          <a:p>
            <a:pPr lvl="1"/>
            <a:r>
              <a:rPr lang="en-US" dirty="0" smtClean="0"/>
              <a:t>Server authentication</a:t>
            </a:r>
          </a:p>
          <a:p>
            <a:pPr lvl="1"/>
            <a:r>
              <a:rPr lang="en-US" dirty="0" smtClean="0"/>
              <a:t>Client authentication (optional)</a:t>
            </a:r>
          </a:p>
          <a:p>
            <a:pPr lvl="1"/>
            <a:r>
              <a:rPr lang="en-US" dirty="0" smtClean="0"/>
              <a:t>Encrypted communication</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38</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1980767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SSL Cipher Suites</a:t>
            </a:r>
            <a:endParaRPr lang="en-US" dirty="0"/>
          </a:p>
        </p:txBody>
      </p:sp>
      <p:sp>
        <p:nvSpPr>
          <p:cNvPr id="3" name="Content Placeholder 2"/>
          <p:cNvSpPr>
            <a:spLocks noGrp="1"/>
          </p:cNvSpPr>
          <p:nvPr>
            <p:ph idx="1"/>
          </p:nvPr>
        </p:nvSpPr>
        <p:spPr/>
        <p:txBody>
          <a:bodyPr/>
          <a:lstStyle/>
          <a:p>
            <a:r>
              <a:rPr lang="en-US" dirty="0" smtClean="0"/>
              <a:t>At the start of an SSL session, the client and server negotiate encryption algorithms, known as the “cipher suite”</a:t>
            </a:r>
          </a:p>
          <a:p>
            <a:r>
              <a:rPr lang="en-US" dirty="0" smtClean="0"/>
              <a:t>The server sends a list of cipher suite options, and the client chooses an option from that list</a:t>
            </a:r>
          </a:p>
          <a:p>
            <a:r>
              <a:rPr lang="en-US" dirty="0" smtClean="0"/>
              <a:t>The cipher suite consists of</a:t>
            </a:r>
          </a:p>
          <a:p>
            <a:pPr lvl="1"/>
            <a:r>
              <a:rPr lang="en-US" dirty="0" smtClean="0"/>
              <a:t>A digital signature algorithm for authentication</a:t>
            </a:r>
          </a:p>
          <a:p>
            <a:pPr lvl="1"/>
            <a:r>
              <a:rPr lang="en-US" dirty="0" smtClean="0"/>
              <a:t>An encryption algorithm for confidentiality</a:t>
            </a:r>
          </a:p>
          <a:p>
            <a:pPr lvl="1"/>
            <a:r>
              <a:rPr lang="en-US" dirty="0" smtClean="0"/>
              <a:t>A hash algorithm for integrity</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39</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419327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Media Vulnerability</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a:t>
            </a:fld>
            <a:endParaRPr lang="en-US">
              <a:latin typeface="Arial"/>
            </a:endParaRPr>
          </a:p>
        </p:txBody>
      </p:sp>
      <p:pic>
        <p:nvPicPr>
          <p:cNvPr id="7" name="Content Placeholder 6" descr="fig06-03.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183" r="-1232"/>
          <a:stretch/>
        </p:blipFill>
        <p:spPr>
          <a:xfrm>
            <a:off x="149412" y="1600200"/>
            <a:ext cx="8800352" cy="4634986"/>
          </a:xfrm>
        </p:spPr>
      </p:pic>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4491825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SSL Cipher Suites (Partial List)</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40</a:t>
            </a:fld>
            <a:endParaRPr lang="en-US">
              <a:latin typeface="Arial"/>
            </a:endParaRPr>
          </a:p>
        </p:txBody>
      </p:sp>
      <p:graphicFrame>
        <p:nvGraphicFramePr>
          <p:cNvPr id="5" name="Object 4"/>
          <p:cNvGraphicFramePr>
            <a:graphicFrameLocks noChangeAspect="1"/>
          </p:cNvGraphicFramePr>
          <p:nvPr>
            <p:extLst>
              <p:ext uri="{D42A27DB-BD31-4B8C-83A1-F6EECF244321}">
                <p14:modId xmlns:p14="http://schemas.microsoft.com/office/powerpoint/2010/main" val="2234119535"/>
              </p:ext>
            </p:extLst>
          </p:nvPr>
        </p:nvGraphicFramePr>
        <p:xfrm>
          <a:off x="1230259" y="1469949"/>
          <a:ext cx="6637534" cy="5037727"/>
        </p:xfrm>
        <a:graphic>
          <a:graphicData uri="http://schemas.openxmlformats.org/presentationml/2006/ole">
            <mc:AlternateContent xmlns:mc="http://schemas.openxmlformats.org/markup-compatibility/2006">
              <mc:Choice xmlns:v="urn:schemas-microsoft-com:vml" Requires="v">
                <p:oleObj spid="_x0000_s8202" name="Document" r:id="rId4" imgW="5626100" imgH="4521200" progId="Word.Document.12">
                  <p:embed/>
                </p:oleObj>
              </mc:Choice>
              <mc:Fallback>
                <p:oleObj name="Document" r:id="rId4" imgW="5626100" imgH="4521200" progId="Word.Document.12">
                  <p:embed/>
                  <p:pic>
                    <p:nvPicPr>
                      <p:cNvPr id="0" name=""/>
                      <p:cNvPicPr/>
                      <p:nvPr/>
                    </p:nvPicPr>
                    <p:blipFill>
                      <a:blip r:embed="rId5"/>
                      <a:stretch>
                        <a:fillRect/>
                      </a:stretch>
                    </p:blipFill>
                    <p:spPr>
                      <a:xfrm>
                        <a:off x="1230259" y="1469949"/>
                        <a:ext cx="6637534" cy="5037727"/>
                      </a:xfrm>
                      <a:prstGeom prst="rect">
                        <a:avLst/>
                      </a:prstGeom>
                    </p:spPr>
                  </p:pic>
                </p:oleObj>
              </mc:Fallback>
            </mc:AlternateContent>
          </a:graphicData>
        </a:graphic>
      </p:graphicFrame>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9477092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SSL Session Established</a:t>
            </a:r>
            <a:endParaRPr lang="en-US" dirty="0"/>
          </a:p>
        </p:txBody>
      </p:sp>
      <p:pic>
        <p:nvPicPr>
          <p:cNvPr id="5" name="Content Placeholder 4" descr="fig06-41.tif"/>
          <p:cNvPicPr>
            <a:picLocks noGrp="1" noChangeAspect="1"/>
          </p:cNvPicPr>
          <p:nvPr>
            <p:ph idx="1"/>
          </p:nvPr>
        </p:nvPicPr>
        <p:blipFill rotWithShape="1">
          <a:blip r:embed="rId3">
            <a:extLst>
              <a:ext uri="{28A0092B-C50C-407E-A947-70E740481C1C}">
                <a14:useLocalDpi xmlns:a14="http://schemas.microsoft.com/office/drawing/2010/main" val="0"/>
              </a:ext>
            </a:extLst>
          </a:blip>
          <a:srcRect l="-2850" t="-2969" r="-3149" b="-2920"/>
          <a:stretch/>
        </p:blipFill>
        <p:spPr>
          <a:xfrm>
            <a:off x="522938" y="1312924"/>
            <a:ext cx="7967731" cy="530352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41</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9805450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SSL Certificate</a:t>
            </a:r>
            <a:endParaRPr lang="en-US" dirty="0"/>
          </a:p>
        </p:txBody>
      </p:sp>
      <p:pic>
        <p:nvPicPr>
          <p:cNvPr id="5" name="Content Placeholder 4" descr="fig06-42.tif"/>
          <p:cNvPicPr>
            <a:picLocks noGrp="1" noChangeAspect="1"/>
          </p:cNvPicPr>
          <p:nvPr>
            <p:ph idx="1"/>
          </p:nvPr>
        </p:nvPicPr>
        <p:blipFill rotWithShape="1">
          <a:blip r:embed="rId3">
            <a:extLst>
              <a:ext uri="{28A0092B-C50C-407E-A947-70E740481C1C}">
                <a14:useLocalDpi xmlns:a14="http://schemas.microsoft.com/office/drawing/2010/main" val="0"/>
              </a:ext>
            </a:extLst>
          </a:blip>
          <a:srcRect l="-2426" t="-2462" r="-2872" b="-1368"/>
          <a:stretch/>
        </p:blipFill>
        <p:spPr>
          <a:xfrm>
            <a:off x="1403688" y="1294530"/>
            <a:ext cx="6318274" cy="530352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42</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7400244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Chain of Certificates</a:t>
            </a:r>
            <a:endParaRPr lang="en-US" dirty="0"/>
          </a:p>
        </p:txBody>
      </p:sp>
      <p:pic>
        <p:nvPicPr>
          <p:cNvPr id="5" name="Content Placeholder 4" descr="fig06-43.tif"/>
          <p:cNvPicPr>
            <a:picLocks noGrp="1" noChangeAspect="1"/>
          </p:cNvPicPr>
          <p:nvPr>
            <p:ph idx="1"/>
          </p:nvPr>
        </p:nvPicPr>
        <p:blipFill rotWithShape="1">
          <a:blip r:embed="rId3">
            <a:extLst>
              <a:ext uri="{28A0092B-C50C-407E-A947-70E740481C1C}">
                <a14:useLocalDpi xmlns:a14="http://schemas.microsoft.com/office/drawing/2010/main" val="0"/>
              </a:ext>
            </a:extLst>
          </a:blip>
          <a:srcRect l="-3399" t="-1965" r="-3734" b="-2868"/>
          <a:stretch/>
        </p:blipFill>
        <p:spPr>
          <a:xfrm>
            <a:off x="1301778" y="1345097"/>
            <a:ext cx="6532974" cy="530352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43</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40784120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Onion Routing</a:t>
            </a:r>
            <a:endParaRPr lang="en-US" dirty="0"/>
          </a:p>
        </p:txBody>
      </p:sp>
      <p:sp>
        <p:nvSpPr>
          <p:cNvPr id="3" name="Content Placeholder 2"/>
          <p:cNvSpPr>
            <a:spLocks noGrp="1"/>
          </p:cNvSpPr>
          <p:nvPr>
            <p:ph idx="1"/>
          </p:nvPr>
        </p:nvSpPr>
        <p:spPr/>
        <p:txBody>
          <a:bodyPr/>
          <a:lstStyle/>
          <a:p>
            <a:r>
              <a:rPr lang="en-US" dirty="0" smtClean="0"/>
              <a:t>Onion routing prevents an eavesdropper from learning source, destination, or content of data in transit in a network</a:t>
            </a:r>
          </a:p>
          <a:p>
            <a:r>
              <a:rPr lang="en-US" dirty="0" smtClean="0"/>
              <a:t>This is particularly helpful for evading authorities, such as when users in oppressive countries want to communicate freely with the outside world</a:t>
            </a:r>
          </a:p>
          <a:p>
            <a:r>
              <a:rPr lang="en-US" dirty="0" smtClean="0"/>
              <a:t>Uses asymmetric cryptography, as well as layers of intermediate hosts, so that</a:t>
            </a:r>
          </a:p>
          <a:p>
            <a:pPr lvl="1"/>
            <a:r>
              <a:rPr lang="en-US" dirty="0" smtClean="0"/>
              <a:t>The intermediate host that sends the message to the ultimate destination cannot determine the original sender, and</a:t>
            </a:r>
          </a:p>
          <a:p>
            <a:pPr lvl="1"/>
            <a:r>
              <a:rPr lang="en-US" dirty="0" smtClean="0"/>
              <a:t>The host that received the message from the original sender cannot determine the ultimate destination</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44</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6952694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 Private Networks (VPN)</a:t>
            </a:r>
            <a:endParaRPr lang="en-US" dirty="0"/>
          </a:p>
        </p:txBody>
      </p:sp>
      <p:pic>
        <p:nvPicPr>
          <p:cNvPr id="5" name="Content Placeholder 4" descr="fig06-48.eps"/>
          <p:cNvPicPr>
            <a:picLocks noGrp="1" noChangeAspect="1"/>
          </p:cNvPicPr>
          <p:nvPr>
            <p:ph idx="1"/>
          </p:nvPr>
        </p:nvPicPr>
        <p:blipFill rotWithShape="1">
          <a:blip r:embed="rId3">
            <a:extLst>
              <a:ext uri="{28A0092B-C50C-407E-A947-70E740481C1C}">
                <a14:useLocalDpi xmlns:a14="http://schemas.microsoft.com/office/drawing/2010/main" val="0"/>
              </a:ext>
            </a:extLst>
          </a:blip>
          <a:srcRect l="-3250" t="-2773" r="-2370" b="-4038"/>
          <a:stretch/>
        </p:blipFill>
        <p:spPr>
          <a:xfrm>
            <a:off x="1255048" y="1608294"/>
            <a:ext cx="6559176" cy="4877336"/>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45</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2733492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VPN (cont.)</a:t>
            </a:r>
            <a:endParaRPr lang="en-US" dirty="0"/>
          </a:p>
        </p:txBody>
      </p:sp>
      <p:pic>
        <p:nvPicPr>
          <p:cNvPr id="5" name="Content Placeholder 4" descr="fig06-49.eps"/>
          <p:cNvPicPr>
            <a:picLocks noGrp="1" noChangeAspect="1"/>
          </p:cNvPicPr>
          <p:nvPr>
            <p:ph idx="1"/>
          </p:nvPr>
        </p:nvPicPr>
        <p:blipFill rotWithShape="1">
          <a:blip r:embed="rId3">
            <a:extLst>
              <a:ext uri="{28A0092B-C50C-407E-A947-70E740481C1C}">
                <a14:useLocalDpi xmlns:a14="http://schemas.microsoft.com/office/drawing/2010/main" val="0"/>
              </a:ext>
            </a:extLst>
          </a:blip>
          <a:srcRect l="-3644" t="-4915" r="-3797" b="-2230"/>
          <a:stretch/>
        </p:blipFill>
        <p:spPr>
          <a:xfrm>
            <a:off x="1090308" y="1381499"/>
            <a:ext cx="6947647" cy="5180047"/>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46</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9361071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Firewalls</a:t>
            </a:r>
            <a:endParaRPr lang="en-US" dirty="0"/>
          </a:p>
        </p:txBody>
      </p:sp>
      <p:sp>
        <p:nvSpPr>
          <p:cNvPr id="3" name="Content Placeholder 2"/>
          <p:cNvSpPr>
            <a:spLocks noGrp="1"/>
          </p:cNvSpPr>
          <p:nvPr>
            <p:ph idx="1"/>
          </p:nvPr>
        </p:nvSpPr>
        <p:spPr/>
        <p:txBody>
          <a:bodyPr/>
          <a:lstStyle/>
          <a:p>
            <a:r>
              <a:rPr lang="en-US" dirty="0" smtClean="0"/>
              <a:t>A device that filters all traffic between a protected or “inside” network and less trustworthy or “outside” network</a:t>
            </a:r>
          </a:p>
          <a:p>
            <a:r>
              <a:rPr lang="en-US" dirty="0" smtClean="0"/>
              <a:t>Most firewalls run as dedicated devices</a:t>
            </a:r>
          </a:p>
          <a:p>
            <a:pPr lvl="1"/>
            <a:r>
              <a:rPr lang="en-US" dirty="0" smtClean="0"/>
              <a:t>Easier to design correctly and inspect for bugs</a:t>
            </a:r>
          </a:p>
          <a:p>
            <a:pPr lvl="1"/>
            <a:r>
              <a:rPr lang="en-US" dirty="0" smtClean="0"/>
              <a:t>Easier to optimize for performance</a:t>
            </a:r>
          </a:p>
          <a:p>
            <a:r>
              <a:rPr lang="en-US" dirty="0" smtClean="0"/>
              <a:t>Firewalls implement security policies, or set of rules that determine what traffic can or cannot pass through</a:t>
            </a:r>
          </a:p>
          <a:p>
            <a:r>
              <a:rPr lang="en-US" dirty="0" smtClean="0"/>
              <a:t>A firewall is an example of a reference monitor, which means it should have three characteristics:</a:t>
            </a:r>
          </a:p>
          <a:p>
            <a:pPr lvl="1"/>
            <a:r>
              <a:rPr lang="en-US" dirty="0" smtClean="0"/>
              <a:t>Always invoked (cannot be circumvented)</a:t>
            </a:r>
          </a:p>
          <a:p>
            <a:pPr lvl="1"/>
            <a:r>
              <a:rPr lang="en-US" dirty="0" smtClean="0"/>
              <a:t>Tamperproof</a:t>
            </a:r>
          </a:p>
          <a:p>
            <a:pPr lvl="1"/>
            <a:r>
              <a:rPr lang="en-US" dirty="0" smtClean="0"/>
              <a:t>Small and simple enough for rigorous analysis</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47</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3933282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Firewall Security Policy</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48</a:t>
            </a:fld>
            <a:endParaRPr lang="en-US">
              <a:latin typeface="Arial"/>
            </a:endParaRPr>
          </a:p>
        </p:txBody>
      </p:sp>
      <p:pic>
        <p:nvPicPr>
          <p:cNvPr id="7" name="Picture 6" descr="Screen Shot 2015-09-29 at 2.07.06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300" y="2146300"/>
            <a:ext cx="8407400" cy="2552700"/>
          </a:xfrm>
          <a:prstGeom prst="rect">
            <a:avLst/>
          </a:prstGeom>
        </p:spPr>
      </p:pic>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32271295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Firewalls</a:t>
            </a:r>
            <a:endParaRPr lang="en-US" dirty="0"/>
          </a:p>
        </p:txBody>
      </p:sp>
      <p:sp>
        <p:nvSpPr>
          <p:cNvPr id="3" name="Content Placeholder 2"/>
          <p:cNvSpPr>
            <a:spLocks noGrp="1"/>
          </p:cNvSpPr>
          <p:nvPr>
            <p:ph idx="1"/>
          </p:nvPr>
        </p:nvSpPr>
        <p:spPr/>
        <p:txBody>
          <a:bodyPr/>
          <a:lstStyle/>
          <a:p>
            <a:r>
              <a:rPr lang="en-US" dirty="0" smtClean="0"/>
              <a:t>Packet filtering gateways or screening routers</a:t>
            </a:r>
          </a:p>
          <a:p>
            <a:r>
              <a:rPr lang="en-US" dirty="0" err="1" smtClean="0"/>
              <a:t>Stateful</a:t>
            </a:r>
            <a:r>
              <a:rPr lang="en-US" dirty="0" smtClean="0"/>
              <a:t> inspection firewalls</a:t>
            </a:r>
          </a:p>
          <a:p>
            <a:r>
              <a:rPr lang="en-US" dirty="0" smtClean="0"/>
              <a:t>Application-level gateways, also known as proxies</a:t>
            </a:r>
          </a:p>
          <a:p>
            <a:r>
              <a:rPr lang="en-US" dirty="0" smtClean="0"/>
              <a:t>Circuit-level gateways</a:t>
            </a:r>
          </a:p>
          <a:p>
            <a:r>
              <a:rPr lang="en-US" dirty="0" smtClean="0"/>
              <a:t>Guards</a:t>
            </a:r>
          </a:p>
          <a:p>
            <a:r>
              <a:rPr lang="en-US" dirty="0" smtClean="0"/>
              <a:t>Personal or host-based firewalls</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49</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70477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Media Pros/Cons</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5</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graphicFrame>
        <p:nvGraphicFramePr>
          <p:cNvPr id="6" name="Object 5"/>
          <p:cNvGraphicFramePr>
            <a:graphicFrameLocks noChangeAspect="1"/>
          </p:cNvGraphicFramePr>
          <p:nvPr>
            <p:extLst>
              <p:ext uri="{D42A27DB-BD31-4B8C-83A1-F6EECF244321}">
                <p14:modId xmlns:p14="http://schemas.microsoft.com/office/powerpoint/2010/main" val="1147724438"/>
              </p:ext>
            </p:extLst>
          </p:nvPr>
        </p:nvGraphicFramePr>
        <p:xfrm>
          <a:off x="978079" y="1472795"/>
          <a:ext cx="7162800" cy="5124450"/>
        </p:xfrm>
        <a:graphic>
          <a:graphicData uri="http://schemas.openxmlformats.org/presentationml/2006/ole">
            <mc:AlternateContent xmlns:mc="http://schemas.openxmlformats.org/markup-compatibility/2006">
              <mc:Choice xmlns:v="urn:schemas-microsoft-com:vml" Requires="v">
                <p:oleObj spid="_x0000_s6155" name="Document" r:id="rId5" imgW="5625893" imgH="4025752" progId="Word.Document.12">
                  <p:embed/>
                </p:oleObj>
              </mc:Choice>
              <mc:Fallback>
                <p:oleObj name="Document" r:id="rId5" imgW="5625893" imgH="4025752" progId="Word.Document.12">
                  <p:embed/>
                  <p:pic>
                    <p:nvPicPr>
                      <p:cNvPr id="0" name="Object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8079" y="1472795"/>
                        <a:ext cx="7162800" cy="512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457083444"/>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Packet-Filtering Gateways</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50</a:t>
            </a:fld>
            <a:endParaRPr lang="en-US">
              <a:latin typeface="Arial"/>
            </a:endParaRPr>
          </a:p>
        </p:txBody>
      </p:sp>
      <p:pic>
        <p:nvPicPr>
          <p:cNvPr id="7" name="Content Placeholder 6" descr="fig06-53.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420" t="-4901" r="-2814" b="-3642"/>
          <a:stretch/>
        </p:blipFill>
        <p:spPr>
          <a:xfrm>
            <a:off x="621550" y="1524000"/>
            <a:ext cx="7685741" cy="4973126"/>
          </a:xfrm>
        </p:spPr>
      </p:pic>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12749519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Packet-Filtering Gateways (cont.)</a:t>
            </a:r>
            <a:endParaRPr lang="en-US" dirty="0"/>
          </a:p>
        </p:txBody>
      </p:sp>
      <p:pic>
        <p:nvPicPr>
          <p:cNvPr id="5" name="Content Placeholder 4" descr="fig06-54.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243" t="-3905" r="-2608" b="-2091"/>
          <a:stretch/>
        </p:blipFill>
        <p:spPr>
          <a:xfrm>
            <a:off x="782447" y="1536652"/>
            <a:ext cx="7572212" cy="4840941"/>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51</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78729551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Stateful</a:t>
            </a:r>
            <a:r>
              <a:rPr lang="en-US" dirty="0" smtClean="0"/>
              <a:t> Inspection Firewall</a:t>
            </a:r>
            <a:endParaRPr lang="en-US" dirty="0"/>
          </a:p>
        </p:txBody>
      </p:sp>
      <p:pic>
        <p:nvPicPr>
          <p:cNvPr id="5" name="Content Placeholder 4" descr="fig06-55.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684" t="-2161" r="-2809" b="-4186"/>
          <a:stretch/>
        </p:blipFill>
        <p:spPr>
          <a:xfrm>
            <a:off x="1256558" y="1530524"/>
            <a:ext cx="6610000" cy="5065059"/>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52</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7029979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Proxy</a:t>
            </a:r>
            <a:endParaRPr lang="en-US" dirty="0"/>
          </a:p>
        </p:txBody>
      </p:sp>
      <p:pic>
        <p:nvPicPr>
          <p:cNvPr id="5" name="Content Placeholder 4" descr="fig06-56.eps"/>
          <p:cNvPicPr>
            <a:picLocks noGrp="1" noChangeAspect="1"/>
          </p:cNvPicPr>
          <p:nvPr>
            <p:ph idx="1"/>
          </p:nvPr>
        </p:nvPicPr>
        <p:blipFill rotWithShape="1">
          <a:blip r:embed="rId3">
            <a:extLst>
              <a:ext uri="{28A0092B-C50C-407E-A947-70E740481C1C}">
                <a14:useLocalDpi xmlns:a14="http://schemas.microsoft.com/office/drawing/2010/main" val="0"/>
              </a:ext>
            </a:extLst>
          </a:blip>
          <a:srcRect l="-1004" t="-2449" r="-2209" b="-3680"/>
          <a:stretch/>
        </p:blipFill>
        <p:spPr>
          <a:xfrm>
            <a:off x="298824" y="1551593"/>
            <a:ext cx="8563929" cy="5020235"/>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53</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70360652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Circuit-Level Gateway</a:t>
            </a:r>
            <a:endParaRPr lang="en-US" dirty="0"/>
          </a:p>
        </p:txBody>
      </p:sp>
      <p:pic>
        <p:nvPicPr>
          <p:cNvPr id="5" name="Content Placeholder 4" descr="fig06-57.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030" t="-2489" r="-1870" b="-3034"/>
          <a:stretch/>
        </p:blipFill>
        <p:spPr>
          <a:xfrm>
            <a:off x="2061883" y="1414059"/>
            <a:ext cx="5394759" cy="521447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54</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6342774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Guard</a:t>
            </a:r>
            <a:endParaRPr lang="en-US" dirty="0"/>
          </a:p>
        </p:txBody>
      </p:sp>
      <p:sp>
        <p:nvSpPr>
          <p:cNvPr id="3" name="Content Placeholder 2"/>
          <p:cNvSpPr>
            <a:spLocks noGrp="1"/>
          </p:cNvSpPr>
          <p:nvPr>
            <p:ph idx="1"/>
          </p:nvPr>
        </p:nvSpPr>
        <p:spPr/>
        <p:txBody>
          <a:bodyPr/>
          <a:lstStyle/>
          <a:p>
            <a:r>
              <a:rPr lang="en-US" dirty="0" smtClean="0"/>
              <a:t>A sophisticated firewall that, like an application proxy, can interpret data at the protocol level and respond</a:t>
            </a:r>
          </a:p>
          <a:p>
            <a:r>
              <a:rPr lang="en-US" dirty="0" smtClean="0"/>
              <a:t>The distinction between a guard and an application proxy can be fuzzy; the more protection features an application proxy implements, the more it becomes like a guard</a:t>
            </a:r>
          </a:p>
          <a:p>
            <a:r>
              <a:rPr lang="en-US" dirty="0" smtClean="0"/>
              <a:t>Guards may implement any programmable set of rules; for example:</a:t>
            </a:r>
          </a:p>
          <a:p>
            <a:pPr lvl="1"/>
            <a:r>
              <a:rPr lang="en-US" dirty="0" smtClean="0"/>
              <a:t>Limit the number of email messages a user can receive</a:t>
            </a:r>
          </a:p>
          <a:p>
            <a:pPr lvl="1"/>
            <a:r>
              <a:rPr lang="en-US" dirty="0" smtClean="0"/>
              <a:t>Limit users’ web bandwidth</a:t>
            </a:r>
          </a:p>
          <a:p>
            <a:pPr lvl="1"/>
            <a:r>
              <a:rPr lang="en-US" dirty="0" smtClean="0"/>
              <a:t>Filter documents containing the word “Secret”</a:t>
            </a:r>
          </a:p>
          <a:p>
            <a:pPr lvl="1"/>
            <a:r>
              <a:rPr lang="en-US" dirty="0" smtClean="0"/>
              <a:t>Pass downloaded files through a virus scanner</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55</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64891344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Personal Firewalls</a:t>
            </a:r>
            <a:endParaRPr lang="en-US" dirty="0"/>
          </a:p>
        </p:txBody>
      </p:sp>
      <p:pic>
        <p:nvPicPr>
          <p:cNvPr id="5" name="Content Placeholder 4" descr="fig06-58.tif"/>
          <p:cNvPicPr>
            <a:picLocks noGrp="1" noChangeAspect="1"/>
          </p:cNvPicPr>
          <p:nvPr>
            <p:ph idx="1"/>
          </p:nvPr>
        </p:nvPicPr>
        <p:blipFill rotWithShape="1">
          <a:blip r:embed="rId3">
            <a:extLst>
              <a:ext uri="{28A0092B-C50C-407E-A947-70E740481C1C}">
                <a14:useLocalDpi xmlns:a14="http://schemas.microsoft.com/office/drawing/2010/main" val="0"/>
              </a:ext>
            </a:extLst>
          </a:blip>
          <a:srcRect l="1" t="-791" r="-2331" b="-1012"/>
          <a:stretch/>
        </p:blipFill>
        <p:spPr>
          <a:xfrm>
            <a:off x="2389182" y="1428610"/>
            <a:ext cx="4360346" cy="512064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56</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9112343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of Firewall Types</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57</a:t>
            </a:fld>
            <a:endParaRPr lang="en-US">
              <a:latin typeface="Arial"/>
            </a:endParaRPr>
          </a:p>
        </p:txBody>
      </p:sp>
      <p:graphicFrame>
        <p:nvGraphicFramePr>
          <p:cNvPr id="5" name="Object 4"/>
          <p:cNvGraphicFramePr>
            <a:graphicFrameLocks noChangeAspect="1"/>
          </p:cNvGraphicFramePr>
          <p:nvPr>
            <p:extLst>
              <p:ext uri="{D42A27DB-BD31-4B8C-83A1-F6EECF244321}">
                <p14:modId xmlns:p14="http://schemas.microsoft.com/office/powerpoint/2010/main" val="2850790288"/>
              </p:ext>
            </p:extLst>
          </p:nvPr>
        </p:nvGraphicFramePr>
        <p:xfrm>
          <a:off x="1758950" y="1524000"/>
          <a:ext cx="5626100" cy="5064574"/>
        </p:xfrm>
        <a:graphic>
          <a:graphicData uri="http://schemas.openxmlformats.org/presentationml/2006/ole">
            <mc:AlternateContent xmlns:mc="http://schemas.openxmlformats.org/markup-compatibility/2006">
              <mc:Choice xmlns:v="urn:schemas-microsoft-com:vml" Requires="v">
                <p:oleObj spid="_x0000_s10251" name="Document" r:id="rId4" imgW="5626100" imgH="5372100" progId="Word.Document.12">
                  <p:embed/>
                </p:oleObj>
              </mc:Choice>
              <mc:Fallback>
                <p:oleObj name="Document" r:id="rId4" imgW="5626100" imgH="5372100" progId="Word.Document.12">
                  <p:embed/>
                  <p:pic>
                    <p:nvPicPr>
                      <p:cNvPr id="0" name=""/>
                      <p:cNvPicPr/>
                      <p:nvPr/>
                    </p:nvPicPr>
                    <p:blipFill>
                      <a:blip r:embed="rId5"/>
                      <a:stretch>
                        <a:fillRect/>
                      </a:stretch>
                    </p:blipFill>
                    <p:spPr>
                      <a:xfrm>
                        <a:off x="1758950" y="1524000"/>
                        <a:ext cx="5626100" cy="5064574"/>
                      </a:xfrm>
                      <a:prstGeom prst="rect">
                        <a:avLst/>
                      </a:prstGeom>
                    </p:spPr>
                  </p:pic>
                </p:oleObj>
              </mc:Fallback>
            </mc:AlternateContent>
          </a:graphicData>
        </a:graphic>
      </p:graphicFrame>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23575993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Demilitarized Zone (DMZ)</a:t>
            </a:r>
            <a:endParaRPr lang="en-US" dirty="0"/>
          </a:p>
        </p:txBody>
      </p:sp>
      <p:pic>
        <p:nvPicPr>
          <p:cNvPr id="5" name="Content Placeholder 4" descr="fig06-62.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200" t="-1997" r="-2607" b="-3260"/>
          <a:stretch/>
        </p:blipFill>
        <p:spPr>
          <a:xfrm>
            <a:off x="985878" y="1465015"/>
            <a:ext cx="7162800" cy="5144552"/>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58</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9783863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Firewalls Can and Cannot Do</a:t>
            </a:r>
            <a:endParaRPr lang="en-US" dirty="0"/>
          </a:p>
        </p:txBody>
      </p:sp>
      <p:sp>
        <p:nvSpPr>
          <p:cNvPr id="3" name="Content Placeholder 2"/>
          <p:cNvSpPr>
            <a:spLocks noGrp="1"/>
          </p:cNvSpPr>
          <p:nvPr>
            <p:ph idx="1"/>
          </p:nvPr>
        </p:nvSpPr>
        <p:spPr/>
        <p:txBody>
          <a:bodyPr>
            <a:normAutofit lnSpcReduction="10000"/>
          </a:bodyPr>
          <a:lstStyle/>
          <a:p>
            <a:r>
              <a:rPr lang="en-US" dirty="0" smtClean="0"/>
              <a:t>Firewalls can protect an environment only if they control the entire perimeter</a:t>
            </a:r>
          </a:p>
          <a:p>
            <a:r>
              <a:rPr lang="en-US" dirty="0" smtClean="0"/>
              <a:t>Firewalls do not protect data outside the perimeter</a:t>
            </a:r>
          </a:p>
          <a:p>
            <a:r>
              <a:rPr lang="en-US" dirty="0" smtClean="0"/>
              <a:t>Firewalls are the most visible part of an installation to the outside, so they are an attractive target for attack</a:t>
            </a:r>
          </a:p>
          <a:p>
            <a:r>
              <a:rPr lang="en-US" dirty="0" smtClean="0"/>
              <a:t>Firewalls must be correctly configured, that configuration must be updated as the environment changes, and firewall activity reports must be reviewed periodically for evidence of attempted or successful intrusion</a:t>
            </a:r>
          </a:p>
          <a:p>
            <a:r>
              <a:rPr lang="en-US" dirty="0" smtClean="0"/>
              <a:t>Firewalls exercise only minor control over the content admitted to the inside, meaning that inaccurate or malicious code must be controlled by means inside the perimeter</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59</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000322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OSI Model</a:t>
            </a:r>
            <a:endParaRPr lang="en-US" dirty="0"/>
          </a:p>
        </p:txBody>
      </p:sp>
      <p:pic>
        <p:nvPicPr>
          <p:cNvPr id="5" name="Content Placeholder 4" descr="fig06-04.eps"/>
          <p:cNvPicPr>
            <a:picLocks noGrp="1" noChangeAspect="1"/>
          </p:cNvPicPr>
          <p:nvPr>
            <p:ph idx="1"/>
          </p:nvPr>
        </p:nvPicPr>
        <p:blipFill rotWithShape="1">
          <a:blip r:embed="rId3">
            <a:extLst>
              <a:ext uri="{28A0092B-C50C-407E-A947-70E740481C1C}">
                <a14:useLocalDpi xmlns:a14="http://schemas.microsoft.com/office/drawing/2010/main" val="0"/>
              </a:ext>
            </a:extLst>
          </a:blip>
          <a:srcRect l="-4135" t="-7981" r="-3959" b="-5543"/>
          <a:stretch/>
        </p:blipFill>
        <p:spPr>
          <a:xfrm>
            <a:off x="328705" y="1359647"/>
            <a:ext cx="8450507" cy="5244353"/>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6</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65457504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 Address Translation (NAT)</a:t>
            </a:r>
            <a:endParaRPr lang="en-US" dirty="0"/>
          </a:p>
        </p:txBody>
      </p:sp>
      <p:pic>
        <p:nvPicPr>
          <p:cNvPr id="5" name="Content Placeholder 4" descr="fig06-63.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700" t="-2752" r="-2827" b="-4024"/>
          <a:stretch/>
        </p:blipFill>
        <p:spPr>
          <a:xfrm>
            <a:off x="1224399" y="1365780"/>
            <a:ext cx="6684194" cy="521208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60</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4205673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Loss Prevention (DLP)</a:t>
            </a:r>
            <a:endParaRPr lang="en-US" dirty="0"/>
          </a:p>
        </p:txBody>
      </p:sp>
      <p:sp>
        <p:nvSpPr>
          <p:cNvPr id="3" name="Content Placeholder 2"/>
          <p:cNvSpPr>
            <a:spLocks noGrp="1"/>
          </p:cNvSpPr>
          <p:nvPr>
            <p:ph idx="1"/>
          </p:nvPr>
        </p:nvSpPr>
        <p:spPr/>
        <p:txBody>
          <a:bodyPr/>
          <a:lstStyle/>
          <a:p>
            <a:r>
              <a:rPr lang="en-US" dirty="0" smtClean="0"/>
              <a:t>DLP is a set of technologies that can detect and possibly prevent attempts to send sensitive data where it is not allowed to go</a:t>
            </a:r>
          </a:p>
          <a:p>
            <a:r>
              <a:rPr lang="en-US" dirty="0" smtClean="0"/>
              <a:t>Can be implemented as</a:t>
            </a:r>
          </a:p>
          <a:p>
            <a:pPr lvl="1"/>
            <a:r>
              <a:rPr lang="en-US" dirty="0" smtClean="0"/>
              <a:t>Agent installed as an OS rootkit</a:t>
            </a:r>
          </a:p>
          <a:p>
            <a:pPr lvl="1"/>
            <a:r>
              <a:rPr lang="en-US" dirty="0" smtClean="0"/>
              <a:t>Guard</a:t>
            </a:r>
          </a:p>
          <a:p>
            <a:r>
              <a:rPr lang="en-US" dirty="0" smtClean="0"/>
              <a:t>Indicators DLP looks for:</a:t>
            </a:r>
          </a:p>
          <a:p>
            <a:pPr lvl="1"/>
            <a:r>
              <a:rPr lang="en-US" dirty="0" smtClean="0"/>
              <a:t>Keywords</a:t>
            </a:r>
          </a:p>
          <a:p>
            <a:pPr lvl="1"/>
            <a:r>
              <a:rPr lang="en-US" dirty="0" smtClean="0"/>
              <a:t>Traffic patterns</a:t>
            </a:r>
          </a:p>
          <a:p>
            <a:pPr lvl="1"/>
            <a:r>
              <a:rPr lang="en-US" dirty="0" smtClean="0"/>
              <a:t>Encoding/encryption</a:t>
            </a:r>
          </a:p>
          <a:p>
            <a:r>
              <a:rPr lang="en-US" dirty="0" smtClean="0"/>
              <a:t>DLP is best for preventing accidental incidents, as malicious users will often find ways to circumvent it</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61</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215299246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Intrusion Detection Systems (IDS)</a:t>
            </a:r>
            <a:endParaRPr lang="en-US" dirty="0"/>
          </a:p>
        </p:txBody>
      </p:sp>
      <p:pic>
        <p:nvPicPr>
          <p:cNvPr id="5" name="Content Placeholder 4" descr="fig06-64.eps"/>
          <p:cNvPicPr>
            <a:picLocks noGrp="1" noChangeAspect="1"/>
          </p:cNvPicPr>
          <p:nvPr>
            <p:ph idx="1"/>
          </p:nvPr>
        </p:nvPicPr>
        <p:blipFill rotWithShape="1">
          <a:blip r:embed="rId3">
            <a:extLst>
              <a:ext uri="{28A0092B-C50C-407E-A947-70E740481C1C}">
                <a14:useLocalDpi xmlns:a14="http://schemas.microsoft.com/office/drawing/2010/main" val="0"/>
              </a:ext>
            </a:extLst>
          </a:blip>
          <a:srcRect l="-2322" t="-1217" r="-1888" b="-1622"/>
          <a:stretch/>
        </p:blipFill>
        <p:spPr>
          <a:xfrm>
            <a:off x="1534699" y="1452750"/>
            <a:ext cx="5864868" cy="5029200"/>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62</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74684214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IDS</a:t>
            </a:r>
            <a:endParaRPr lang="en-US" dirty="0"/>
          </a:p>
        </p:txBody>
      </p:sp>
      <p:sp>
        <p:nvSpPr>
          <p:cNvPr id="3" name="Content Placeholder 2"/>
          <p:cNvSpPr>
            <a:spLocks noGrp="1"/>
          </p:cNvSpPr>
          <p:nvPr>
            <p:ph idx="1"/>
          </p:nvPr>
        </p:nvSpPr>
        <p:spPr/>
        <p:txBody>
          <a:bodyPr/>
          <a:lstStyle/>
          <a:p>
            <a:r>
              <a:rPr lang="en-US" dirty="0" smtClean="0"/>
              <a:t>Detection method</a:t>
            </a:r>
          </a:p>
          <a:p>
            <a:pPr lvl="1"/>
            <a:r>
              <a:rPr lang="en-US" dirty="0" smtClean="0"/>
              <a:t>Signature-based</a:t>
            </a:r>
          </a:p>
          <a:p>
            <a:pPr lvl="1"/>
            <a:r>
              <a:rPr lang="en-US" dirty="0" smtClean="0"/>
              <a:t>Heuristic</a:t>
            </a:r>
          </a:p>
          <a:p>
            <a:r>
              <a:rPr lang="en-US" dirty="0"/>
              <a:t>L</a:t>
            </a:r>
            <a:r>
              <a:rPr lang="en-US" dirty="0" smtClean="0"/>
              <a:t>ocation</a:t>
            </a:r>
          </a:p>
          <a:p>
            <a:pPr lvl="1"/>
            <a:r>
              <a:rPr lang="en-US" dirty="0" smtClean="0"/>
              <a:t>Front end</a:t>
            </a:r>
          </a:p>
          <a:p>
            <a:pPr lvl="1"/>
            <a:r>
              <a:rPr lang="en-US" dirty="0" smtClean="0"/>
              <a:t>Internal</a:t>
            </a:r>
          </a:p>
          <a:p>
            <a:r>
              <a:rPr lang="en-US" dirty="0" smtClean="0"/>
              <a:t>Scope</a:t>
            </a:r>
          </a:p>
          <a:p>
            <a:pPr lvl="1"/>
            <a:r>
              <a:rPr lang="en-US" dirty="0" smtClean="0"/>
              <a:t>Host-based IDS (HIDS)</a:t>
            </a:r>
          </a:p>
          <a:p>
            <a:pPr lvl="1"/>
            <a:r>
              <a:rPr lang="en-US" dirty="0" smtClean="0"/>
              <a:t>Network-based IDS (NIDS)</a:t>
            </a:r>
          </a:p>
          <a:p>
            <a:r>
              <a:rPr lang="en-US" dirty="0" smtClean="0"/>
              <a:t>Capability</a:t>
            </a:r>
          </a:p>
          <a:p>
            <a:pPr lvl="1"/>
            <a:r>
              <a:rPr lang="en-US" dirty="0" smtClean="0"/>
              <a:t>Passive</a:t>
            </a:r>
          </a:p>
          <a:p>
            <a:pPr lvl="1"/>
            <a:r>
              <a:rPr lang="en-US" dirty="0" smtClean="0"/>
              <a:t>Active, also known as intrusion prevention systems (IPS)</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63</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530431426"/>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Security Information and Event Management (SIEM)</a:t>
            </a:r>
            <a:endParaRPr lang="en-US" dirty="0"/>
          </a:p>
        </p:txBody>
      </p:sp>
      <p:pic>
        <p:nvPicPr>
          <p:cNvPr id="5" name="Content Placeholder 4" descr="fig06-67.eps"/>
          <p:cNvPicPr>
            <a:picLocks noGrp="1" noChangeAspect="1"/>
          </p:cNvPicPr>
          <p:nvPr>
            <p:ph idx="1"/>
          </p:nvPr>
        </p:nvPicPr>
        <p:blipFill rotWithShape="1">
          <a:blip r:embed="rId3">
            <a:extLst>
              <a:ext uri="{28A0092B-C50C-407E-A947-70E740481C1C}">
                <a14:useLocalDpi xmlns:a14="http://schemas.microsoft.com/office/drawing/2010/main" val="0"/>
              </a:ext>
            </a:extLst>
          </a:blip>
          <a:srcRect l="-3196" t="-3022" r="-3629" b="-2068"/>
          <a:stretch/>
        </p:blipFill>
        <p:spPr>
          <a:xfrm>
            <a:off x="1719019" y="1581477"/>
            <a:ext cx="5487226" cy="4990353"/>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64</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817466995"/>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fontScale="92500"/>
          </a:bodyPr>
          <a:lstStyle/>
          <a:p>
            <a:r>
              <a:rPr lang="en-US" dirty="0" smtClean="0"/>
              <a:t>Networks are threatened by attacks aimed at interception, modification, fabrication, and interruption</a:t>
            </a:r>
          </a:p>
          <a:p>
            <a:r>
              <a:rPr lang="en-US" dirty="0" smtClean="0"/>
              <a:t>WPA2 has many critical security advantages over WEP</a:t>
            </a:r>
          </a:p>
          <a:p>
            <a:r>
              <a:rPr lang="en-US" dirty="0" err="1" smtClean="0"/>
              <a:t>DoS</a:t>
            </a:r>
            <a:r>
              <a:rPr lang="en-US" dirty="0" smtClean="0"/>
              <a:t> attacks come in many flavors, but malicious ones are usually either volumetric in nature or exploit a bug</a:t>
            </a:r>
          </a:p>
          <a:p>
            <a:r>
              <a:rPr lang="en-US" dirty="0" smtClean="0"/>
              <a:t>Network encryption can be achieved using specialized tools—some for link encryption and some for end-to-end—such as VPNs, SSH, and the SSL/TLS protocols</a:t>
            </a:r>
          </a:p>
          <a:p>
            <a:r>
              <a:rPr lang="en-US" dirty="0" smtClean="0"/>
              <a:t>A wide variety of firewall types exist, ranging from very basic IP-based functionality to complex application-layer logic, and both on networks and hosts</a:t>
            </a:r>
          </a:p>
          <a:p>
            <a:r>
              <a:rPr lang="en-US" dirty="0" smtClean="0"/>
              <a:t>There are many flavors of IDS, each of which detects different kinds of attacks in very different parts of the network</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65</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4281622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Threats to Network Communications</a:t>
            </a:r>
            <a:endParaRPr lang="en-US" dirty="0"/>
          </a:p>
        </p:txBody>
      </p:sp>
      <p:sp>
        <p:nvSpPr>
          <p:cNvPr id="3" name="Content Placeholder 2"/>
          <p:cNvSpPr>
            <a:spLocks noGrp="1"/>
          </p:cNvSpPr>
          <p:nvPr>
            <p:ph idx="1"/>
          </p:nvPr>
        </p:nvSpPr>
        <p:spPr/>
        <p:txBody>
          <a:bodyPr>
            <a:normAutofit/>
          </a:bodyPr>
          <a:lstStyle/>
          <a:p>
            <a:r>
              <a:rPr lang="en-US" sz="3200" i="1" dirty="0" smtClean="0"/>
              <a:t>Interception</a:t>
            </a:r>
            <a:r>
              <a:rPr lang="en-US" sz="3200" dirty="0" smtClean="0"/>
              <a:t>, or unauthorized viewing</a:t>
            </a:r>
          </a:p>
          <a:p>
            <a:r>
              <a:rPr lang="en-US" sz="3200" i="1" dirty="0" smtClean="0"/>
              <a:t>Modification</a:t>
            </a:r>
            <a:r>
              <a:rPr lang="en-US" sz="3200" dirty="0" smtClean="0"/>
              <a:t>, or unauthorized change</a:t>
            </a:r>
          </a:p>
          <a:p>
            <a:r>
              <a:rPr lang="en-US" sz="3200" i="1" dirty="0" smtClean="0"/>
              <a:t>Fabrication</a:t>
            </a:r>
            <a:r>
              <a:rPr lang="en-US" sz="3200" dirty="0" smtClean="0"/>
              <a:t>, or unauthorized creation</a:t>
            </a:r>
          </a:p>
          <a:p>
            <a:r>
              <a:rPr lang="en-US" sz="3200" i="1" dirty="0" smtClean="0"/>
              <a:t>Interruption</a:t>
            </a:r>
            <a:r>
              <a:rPr lang="en-US" sz="3200" dirty="0" smtClean="0"/>
              <a:t>, or preventing authorized access</a:t>
            </a:r>
            <a:endParaRPr lang="en-US" sz="3200"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7</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18042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Perimeters</a:t>
            </a:r>
            <a:endParaRPr lang="en-US" dirty="0"/>
          </a:p>
        </p:txBody>
      </p:sp>
      <p:pic>
        <p:nvPicPr>
          <p:cNvPr id="5" name="Content Placeholder 4" descr="fig06-06.eps"/>
          <p:cNvPicPr>
            <a:picLocks noGrp="1" noChangeAspect="1"/>
          </p:cNvPicPr>
          <p:nvPr>
            <p:ph idx="1"/>
          </p:nvPr>
        </p:nvPicPr>
        <p:blipFill rotWithShape="1">
          <a:blip r:embed="rId3">
            <a:extLst>
              <a:ext uri="{28A0092B-C50C-407E-A947-70E740481C1C}">
                <a14:useLocalDpi xmlns:a14="http://schemas.microsoft.com/office/drawing/2010/main" val="0"/>
              </a:ext>
            </a:extLst>
          </a:blip>
          <a:srcRect t="-2327" b="-2312"/>
          <a:stretch/>
        </p:blipFill>
        <p:spPr>
          <a:xfrm>
            <a:off x="800847" y="1524000"/>
            <a:ext cx="7431741" cy="5184403"/>
          </a:xfrm>
        </p:spPr>
      </p:pic>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8</a:t>
            </a:fld>
            <a:endParaRPr lang="en-US">
              <a:latin typeface="Arial"/>
            </a:endParaRPr>
          </a:p>
        </p:txBody>
      </p:sp>
      <p:sp>
        <p:nvSpPr>
          <p:cNvPr id="3" name="Footer Placeholder 2"/>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766938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Makes a Network Vulnerable to Interception?</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Anonymity</a:t>
            </a:r>
          </a:p>
          <a:p>
            <a:pPr lvl="1"/>
            <a:r>
              <a:rPr lang="en-US" dirty="0" smtClean="0"/>
              <a:t>An attacker can attempt many attacks, anonymously, from thousands of miles away</a:t>
            </a:r>
          </a:p>
          <a:p>
            <a:r>
              <a:rPr lang="en-US" dirty="0" smtClean="0"/>
              <a:t>Many points of attack</a:t>
            </a:r>
          </a:p>
          <a:p>
            <a:pPr lvl="1"/>
            <a:r>
              <a:rPr lang="en-US" dirty="0" smtClean="0"/>
              <a:t>Large networks mean many points of potential entry</a:t>
            </a:r>
          </a:p>
          <a:p>
            <a:r>
              <a:rPr lang="en-US" dirty="0" smtClean="0"/>
              <a:t>Sharing</a:t>
            </a:r>
          </a:p>
          <a:p>
            <a:pPr lvl="1"/>
            <a:r>
              <a:rPr lang="en-US" dirty="0" smtClean="0"/>
              <a:t>Networked systems open up potential access to more users than do single computers</a:t>
            </a:r>
          </a:p>
          <a:p>
            <a:r>
              <a:rPr lang="en-US" dirty="0" smtClean="0"/>
              <a:t>System complexity</a:t>
            </a:r>
          </a:p>
          <a:p>
            <a:pPr lvl="1"/>
            <a:r>
              <a:rPr lang="en-US" dirty="0" smtClean="0"/>
              <a:t>One system is very complex and hard to protect; networks of many different systems, with disparate OSs, vulnerabilities, and purposes are that much more complex</a:t>
            </a:r>
          </a:p>
          <a:p>
            <a:r>
              <a:rPr lang="en-US" dirty="0" smtClean="0"/>
              <a:t>Unknown perimeter</a:t>
            </a:r>
          </a:p>
          <a:p>
            <a:pPr lvl="1"/>
            <a:r>
              <a:rPr lang="en-US" dirty="0" smtClean="0"/>
              <a:t>Networks, especially large ones, change all the time, so it can be hard to tell which systems belong and are behaving, and impossible to tell which systems bridge networks</a:t>
            </a:r>
          </a:p>
          <a:p>
            <a:r>
              <a:rPr lang="en-US" dirty="0" smtClean="0"/>
              <a:t>Unknown path</a:t>
            </a:r>
          </a:p>
          <a:p>
            <a:pPr lvl="1"/>
            <a:r>
              <a:rPr lang="en-US" dirty="0" smtClean="0"/>
              <a:t>There may be many paths, including untrustworthy ones, from one host to another</a:t>
            </a:r>
            <a:endParaRPr lang="en-US" dirty="0"/>
          </a:p>
        </p:txBody>
      </p:sp>
      <p:sp>
        <p:nvSpPr>
          <p:cNvPr id="4" name="Slide Number Placeholder 3"/>
          <p:cNvSpPr>
            <a:spLocks noGrp="1"/>
          </p:cNvSpPr>
          <p:nvPr>
            <p:ph type="sldNum" sz="quarter" idx="12"/>
          </p:nvPr>
        </p:nvSpPr>
        <p:spPr/>
        <p:txBody>
          <a:bodyPr/>
          <a:lstStyle/>
          <a:p>
            <a:fld id="{5BFA158B-7C94-F543-87DB-41F59EA4FAFA}" type="slidenum">
              <a:rPr lang="en-US" smtClean="0">
                <a:latin typeface="Arial"/>
              </a:rPr>
              <a:pPr/>
              <a:t>9</a:t>
            </a:fld>
            <a:endParaRPr lang="en-US">
              <a:latin typeface="Arial"/>
            </a:endParaRPr>
          </a:p>
        </p:txBody>
      </p:sp>
      <p:sp>
        <p:nvSpPr>
          <p:cNvPr id="5" name="Footer Placeholder 4"/>
          <p:cNvSpPr>
            <a:spLocks noGrp="1"/>
          </p:cNvSpPr>
          <p:nvPr>
            <p:ph type="ftr" sz="quarter" idx="11"/>
          </p:nvPr>
        </p:nvSpPr>
        <p:spPr/>
        <p:txBody>
          <a:bodyPr/>
          <a:lstStyle/>
          <a:p>
            <a:r>
              <a:rPr lang="en-US" smtClean="0"/>
              <a:t>From </a:t>
            </a:r>
            <a:r>
              <a:rPr lang="en-US" i="1" smtClean="0"/>
              <a:t>Security in Computing, Fifth Edition</a:t>
            </a:r>
            <a:r>
              <a:rPr lang="en-US" smtClean="0"/>
              <a:t>, by Charles P. Pfleeger, et al. (ISBN: 9780134085043). Copyright 2015 by Pearson Education, Inc. All rights reserved.</a:t>
            </a:r>
          </a:p>
          <a:p>
            <a:endParaRPr lang="en-US" dirty="0"/>
          </a:p>
        </p:txBody>
      </p:sp>
    </p:spTree>
    <p:extLst>
      <p:ext uri="{BB962C8B-B14F-4D97-AF65-F5344CB8AC3E}">
        <p14:creationId xmlns:p14="http://schemas.microsoft.com/office/powerpoint/2010/main" val="3727487978"/>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410</TotalTime>
  <Words>7172</Words>
  <Application>Microsoft Macintosh PowerPoint</Application>
  <PresentationFormat>On-screen Show (4:3)</PresentationFormat>
  <Paragraphs>477</Paragraphs>
  <Slides>65</Slides>
  <Notes>43</Notes>
  <HiddenSlides>0</HiddenSlides>
  <MMClips>0</MMClips>
  <ScaleCrop>false</ScaleCrop>
  <HeadingPairs>
    <vt:vector size="6" baseType="variant">
      <vt:variant>
        <vt:lpstr>Theme</vt:lpstr>
      </vt:variant>
      <vt:variant>
        <vt:i4>2</vt:i4>
      </vt:variant>
      <vt:variant>
        <vt:lpstr>Embedded OLE Servers</vt:lpstr>
      </vt:variant>
      <vt:variant>
        <vt:i4>1</vt:i4>
      </vt:variant>
      <vt:variant>
        <vt:lpstr>Slide Titles</vt:lpstr>
      </vt:variant>
      <vt:variant>
        <vt:i4>65</vt:i4>
      </vt:variant>
    </vt:vector>
  </HeadingPairs>
  <TitlesOfParts>
    <vt:vector size="68" baseType="lpstr">
      <vt:lpstr>Office Theme</vt:lpstr>
      <vt:lpstr>Clarity</vt:lpstr>
      <vt:lpstr>Document</vt:lpstr>
      <vt:lpstr>Security in Computing, Fifth Edition</vt:lpstr>
      <vt:lpstr>Objectives for Chapter 6</vt:lpstr>
      <vt:lpstr>Network Transmission Media</vt:lpstr>
      <vt:lpstr>Communication Media Vulnerability</vt:lpstr>
      <vt:lpstr>Communication Media Pros/Cons</vt:lpstr>
      <vt:lpstr>The OSI Model</vt:lpstr>
      <vt:lpstr>Threats to Network Communications</vt:lpstr>
      <vt:lpstr>Security Perimeters</vt:lpstr>
      <vt:lpstr>What Makes a Network Vulnerable to Interception?</vt:lpstr>
      <vt:lpstr>Unknown Perimeter</vt:lpstr>
      <vt:lpstr>Unknown Path</vt:lpstr>
      <vt:lpstr>Modification and Fabrication</vt:lpstr>
      <vt:lpstr>Sources of Data Corruption</vt:lpstr>
      <vt:lpstr>Simple Replay Attack</vt:lpstr>
      <vt:lpstr>Interruption: Loss of Service</vt:lpstr>
      <vt:lpstr>Port Scanning</vt:lpstr>
      <vt:lpstr>Vulnerabilities in Wireless Networks</vt:lpstr>
      <vt:lpstr>Failed Countermeasure: WEP</vt:lpstr>
      <vt:lpstr>How WEP Works</vt:lpstr>
      <vt:lpstr>WEP Weaknesses</vt:lpstr>
      <vt:lpstr>WEP Weaknesses (cont.)</vt:lpstr>
      <vt:lpstr>WPA (WiFi Protected Access)</vt:lpstr>
      <vt:lpstr>WPA (cont.)</vt:lpstr>
      <vt:lpstr>Denial of Service (DoS)</vt:lpstr>
      <vt:lpstr>DoS Attack: Ping Flood</vt:lpstr>
      <vt:lpstr>DoS Attack: Smurf Attack</vt:lpstr>
      <vt:lpstr>DoS Attack: Echo-Chargen</vt:lpstr>
      <vt:lpstr>DoS Attack: Teardrop Attack</vt:lpstr>
      <vt:lpstr>DoS Attack: DNS Spoofing</vt:lpstr>
      <vt:lpstr>DoS Attack: Rerouting Routing</vt:lpstr>
      <vt:lpstr>DoS Attack: Session Hijacking</vt:lpstr>
      <vt:lpstr>Distributed Denial of Service (DDoS)</vt:lpstr>
      <vt:lpstr>Botnets</vt:lpstr>
      <vt:lpstr>Link Encryption</vt:lpstr>
      <vt:lpstr>End-to-End Encryption</vt:lpstr>
      <vt:lpstr>Link vs. End-to-End</vt:lpstr>
      <vt:lpstr>Secure Shell (SSH)</vt:lpstr>
      <vt:lpstr>SSL and TLS</vt:lpstr>
      <vt:lpstr>SSL Cipher Suites</vt:lpstr>
      <vt:lpstr>SSL Cipher Suites (Partial List)</vt:lpstr>
      <vt:lpstr>SSL Session Established</vt:lpstr>
      <vt:lpstr>SSL Certificate</vt:lpstr>
      <vt:lpstr>Chain of Certificates</vt:lpstr>
      <vt:lpstr>Onion Routing</vt:lpstr>
      <vt:lpstr>Virtual Private Networks (VPN)</vt:lpstr>
      <vt:lpstr>VPN (cont.)</vt:lpstr>
      <vt:lpstr>Firewalls</vt:lpstr>
      <vt:lpstr>Firewall Security Policy</vt:lpstr>
      <vt:lpstr>Types of Firewalls</vt:lpstr>
      <vt:lpstr>Packet-Filtering Gateways</vt:lpstr>
      <vt:lpstr>Packet-Filtering Gateways (cont.)</vt:lpstr>
      <vt:lpstr>Stateful Inspection Firewall</vt:lpstr>
      <vt:lpstr>Application Proxy</vt:lpstr>
      <vt:lpstr>Circuit-Level Gateway</vt:lpstr>
      <vt:lpstr>Guard</vt:lpstr>
      <vt:lpstr>Personal Firewalls</vt:lpstr>
      <vt:lpstr>Comparison of Firewall Types</vt:lpstr>
      <vt:lpstr>Demilitarized Zone (DMZ)</vt:lpstr>
      <vt:lpstr>What Firewalls Can and Cannot Do</vt:lpstr>
      <vt:lpstr>Network Address Translation (NAT)</vt:lpstr>
      <vt:lpstr>Data Loss Prevention (DLP)</vt:lpstr>
      <vt:lpstr>Intrusion Detection Systems (IDS)</vt:lpstr>
      <vt:lpstr>Types of IDS</vt:lpstr>
      <vt:lpstr>Security Information and Event Management (SIEM)</vt:lpstr>
      <vt:lpstr>Summary</vt:lpstr>
    </vt:vector>
  </TitlesOfParts>
  <Company>Qmulos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in Computing, Fifth Edition</dc:title>
  <dc:creator>Jonathan Margulies</dc:creator>
  <cp:lastModifiedBy>Elizabeth Ryan</cp:lastModifiedBy>
  <cp:revision>9</cp:revision>
  <dcterms:created xsi:type="dcterms:W3CDTF">2015-09-30T07:10:32Z</dcterms:created>
  <dcterms:modified xsi:type="dcterms:W3CDTF">2015-10-15T16:05:14Z</dcterms:modified>
</cp:coreProperties>
</file>

<file path=docProps/thumbnail.jpeg>
</file>